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9"/>
  </p:notesMasterIdLst>
  <p:sldIdLst>
    <p:sldId id="257" r:id="rId2"/>
    <p:sldId id="256" r:id="rId3"/>
    <p:sldId id="258" r:id="rId4"/>
    <p:sldId id="259" r:id="rId5"/>
    <p:sldId id="277" r:id="rId6"/>
    <p:sldId id="318" r:id="rId7"/>
    <p:sldId id="319" r:id="rId8"/>
    <p:sldId id="320" r:id="rId9"/>
    <p:sldId id="321" r:id="rId10"/>
    <p:sldId id="322" r:id="rId11"/>
    <p:sldId id="323" r:id="rId12"/>
    <p:sldId id="324" r:id="rId13"/>
    <p:sldId id="325" r:id="rId14"/>
    <p:sldId id="310" r:id="rId15"/>
    <p:sldId id="311" r:id="rId16"/>
    <p:sldId id="302" r:id="rId17"/>
    <p:sldId id="304" r:id="rId18"/>
    <p:sldId id="305" r:id="rId19"/>
    <p:sldId id="288" r:id="rId20"/>
    <p:sldId id="275" r:id="rId21"/>
    <p:sldId id="274" r:id="rId22"/>
    <p:sldId id="307" r:id="rId23"/>
    <p:sldId id="309" r:id="rId24"/>
    <p:sldId id="284" r:id="rId25"/>
    <p:sldId id="308" r:id="rId26"/>
    <p:sldId id="267" r:id="rId27"/>
    <p:sldId id="268" r:id="rId28"/>
  </p:sldIdLst>
  <p:sldSz cx="12192000" cy="6858000"/>
  <p:notesSz cx="6858000" cy="9144000"/>
  <p:embeddedFontLst>
    <p:embeddedFont>
      <p:font typeface="Helvetica Neue" panose="02020500000000000000" charset="0"/>
      <p:regular r:id="rId30"/>
      <p:bold r:id="rId31"/>
      <p:italic r:id="rId32"/>
      <p:boldItalic r:id="rId33"/>
    </p:embeddedFont>
    <p:embeddedFont>
      <p:font typeface="Microsoft JhengHei Light" panose="020B0304030504040204" pitchFamily="34" charset="-12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5" roundtripDataSignature="AMtx7mjRII1S5Ml78g6liHnAtzBbRWt4D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71C35D-E14C-4DEE-86D7-DCB5915CA41C}">
  <a:tblStyle styleId="{E671C35D-E14C-4DEE-86D7-DCB5915CA41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919" autoAdjust="0"/>
  </p:normalViewPr>
  <p:slideViewPr>
    <p:cSldViewPr snapToGrid="0">
      <p:cViewPr varScale="1">
        <p:scale>
          <a:sx n="49" d="100"/>
          <a:sy n="49" d="100"/>
        </p:scale>
        <p:origin x="1244" y="48"/>
      </p:cViewPr>
      <p:guideLst/>
    </p:cSldViewPr>
  </p:slideViewPr>
  <p:notesTextViewPr>
    <p:cViewPr>
      <p:scale>
        <a:sx n="1" d="1"/>
        <a:sy n="1" d="1"/>
      </p:scale>
      <p:origin x="0" y="0"/>
    </p:cViewPr>
  </p:notesTextViewPr>
  <p:sorterViewPr>
    <p:cViewPr>
      <p:scale>
        <a:sx n="100" d="100"/>
        <a:sy n="100" d="100"/>
      </p:scale>
      <p:origin x="0" y="-685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4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2FA06C-AE9D-474F-9777-C022D4412282}"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zh-TW" altLang="en-US"/>
        </a:p>
      </dgm:t>
    </dgm:pt>
    <dgm:pt modelId="{1C0B666F-0DE1-4D38-A16C-9A1EB62232CB}">
      <dgm:prSet phldrT="[文字]"/>
      <dgm:spPr/>
      <dgm:t>
        <a:bodyPr/>
        <a:lstStyle/>
        <a:p>
          <a:r>
            <a:rPr lang="zh-TW" altLang="en-US" dirty="0"/>
            <a:t>前置作業</a:t>
          </a:r>
        </a:p>
      </dgm:t>
    </dgm:pt>
    <dgm:pt modelId="{A2741D52-3A8C-472B-B85F-A6C71D184937}" type="parTrans" cxnId="{57D08D54-FF91-46EE-8751-A35DCFFEC972}">
      <dgm:prSet/>
      <dgm:spPr/>
      <dgm:t>
        <a:bodyPr/>
        <a:lstStyle/>
        <a:p>
          <a:endParaRPr lang="zh-TW" altLang="en-US"/>
        </a:p>
      </dgm:t>
    </dgm:pt>
    <dgm:pt modelId="{7299E7DD-2F0B-40A9-B420-50569200B490}" type="sibTrans" cxnId="{57D08D54-FF91-46EE-8751-A35DCFFEC972}">
      <dgm:prSet/>
      <dgm:spPr/>
      <dgm:t>
        <a:bodyPr/>
        <a:lstStyle/>
        <a:p>
          <a:endParaRPr lang="zh-TW" altLang="en-US"/>
        </a:p>
      </dgm:t>
    </dgm:pt>
    <dgm:pt modelId="{D115C40C-C6CD-460A-82FF-23B44A9C9535}">
      <dgm:prSet phldrT="[文字]"/>
      <dgm:spPr/>
      <dgm:t>
        <a:bodyPr/>
        <a:lstStyle/>
        <a:p>
          <a:r>
            <a:rPr lang="zh-TW" altLang="en-US" dirty="0"/>
            <a:t>地點</a:t>
          </a:r>
        </a:p>
      </dgm:t>
    </dgm:pt>
    <dgm:pt modelId="{6374459C-06EA-473F-93BD-C8FB4F754047}" type="parTrans" cxnId="{A057ADE9-BC45-4785-AFF4-E94CEA488A56}">
      <dgm:prSet/>
      <dgm:spPr/>
      <dgm:t>
        <a:bodyPr/>
        <a:lstStyle/>
        <a:p>
          <a:endParaRPr lang="zh-TW" altLang="en-US"/>
        </a:p>
      </dgm:t>
    </dgm:pt>
    <dgm:pt modelId="{ADA3F952-DDDC-48A6-9BAE-2564CD9F9B4F}" type="sibTrans" cxnId="{A057ADE9-BC45-4785-AFF4-E94CEA488A56}">
      <dgm:prSet/>
      <dgm:spPr/>
      <dgm:t>
        <a:bodyPr/>
        <a:lstStyle/>
        <a:p>
          <a:endParaRPr lang="zh-TW" altLang="en-US"/>
        </a:p>
      </dgm:t>
    </dgm:pt>
    <dgm:pt modelId="{21E5AD90-18B9-40ED-A010-BB5CEEDA7006}">
      <dgm:prSet phldrT="[文字]"/>
      <dgm:spPr/>
      <dgm:t>
        <a:bodyPr/>
        <a:lstStyle/>
        <a:p>
          <a:r>
            <a:rPr lang="zh-TW" altLang="en-US" dirty="0"/>
            <a:t>星級</a:t>
          </a:r>
        </a:p>
      </dgm:t>
    </dgm:pt>
    <dgm:pt modelId="{F51BBA67-7796-43E5-A9F1-31AB8E677C2D}" type="parTrans" cxnId="{6E9D18BD-83A6-4D02-A298-EACC73F1A402}">
      <dgm:prSet/>
      <dgm:spPr/>
      <dgm:t>
        <a:bodyPr/>
        <a:lstStyle/>
        <a:p>
          <a:endParaRPr lang="zh-TW" altLang="en-US"/>
        </a:p>
      </dgm:t>
    </dgm:pt>
    <dgm:pt modelId="{22B14939-0962-40A1-A023-76B506FA9A25}" type="sibTrans" cxnId="{6E9D18BD-83A6-4D02-A298-EACC73F1A402}">
      <dgm:prSet/>
      <dgm:spPr/>
      <dgm:t>
        <a:bodyPr/>
        <a:lstStyle/>
        <a:p>
          <a:endParaRPr lang="zh-TW" altLang="en-US"/>
        </a:p>
      </dgm:t>
    </dgm:pt>
    <dgm:pt modelId="{5627F421-368A-4CC3-B433-029E0E7A56C1}">
      <dgm:prSet phldrT="[文字]"/>
      <dgm:spPr/>
      <dgm:t>
        <a:bodyPr/>
        <a:lstStyle/>
        <a:p>
          <a:r>
            <a:rPr lang="zh-TW" altLang="en-US" dirty="0"/>
            <a:t>台北車站</a:t>
          </a:r>
        </a:p>
      </dgm:t>
    </dgm:pt>
    <dgm:pt modelId="{55736367-A4CB-42C8-B2A6-1CE4B3935073}" type="parTrans" cxnId="{4CAD9035-81D5-47DC-894B-8C1E9125334B}">
      <dgm:prSet/>
      <dgm:spPr/>
      <dgm:t>
        <a:bodyPr/>
        <a:lstStyle/>
        <a:p>
          <a:endParaRPr lang="zh-TW" altLang="en-US"/>
        </a:p>
      </dgm:t>
    </dgm:pt>
    <dgm:pt modelId="{6DFBBCDB-E816-4384-A041-2A44D6C6E884}" type="sibTrans" cxnId="{4CAD9035-81D5-47DC-894B-8C1E9125334B}">
      <dgm:prSet/>
      <dgm:spPr/>
      <dgm:t>
        <a:bodyPr/>
        <a:lstStyle/>
        <a:p>
          <a:endParaRPr lang="zh-TW" altLang="en-US"/>
        </a:p>
      </dgm:t>
    </dgm:pt>
    <dgm:pt modelId="{49BA7097-080E-455B-9134-46291EBFFD2A}">
      <dgm:prSet phldrT="[文字]"/>
      <dgm:spPr/>
      <dgm:t>
        <a:bodyPr/>
        <a:lstStyle/>
        <a:p>
          <a:r>
            <a:rPr lang="zh-TW" altLang="en-US" dirty="0"/>
            <a:t>信義區</a:t>
          </a:r>
        </a:p>
      </dgm:t>
    </dgm:pt>
    <dgm:pt modelId="{0CEC7632-DE9C-451E-9CC1-D869BF037119}" type="parTrans" cxnId="{93977DD6-B3EE-403E-8363-096741CE629D}">
      <dgm:prSet/>
      <dgm:spPr/>
      <dgm:t>
        <a:bodyPr/>
        <a:lstStyle/>
        <a:p>
          <a:endParaRPr lang="zh-TW" altLang="en-US"/>
        </a:p>
      </dgm:t>
    </dgm:pt>
    <dgm:pt modelId="{0D1520EA-4926-41F9-8D84-CC190EA4D57B}" type="sibTrans" cxnId="{93977DD6-B3EE-403E-8363-096741CE629D}">
      <dgm:prSet/>
      <dgm:spPr/>
      <dgm:t>
        <a:bodyPr/>
        <a:lstStyle/>
        <a:p>
          <a:endParaRPr lang="zh-TW" altLang="en-US"/>
        </a:p>
      </dgm:t>
    </dgm:pt>
    <dgm:pt modelId="{D084E97B-4373-4FD4-98CB-6270AFF9E1A0}">
      <dgm:prSet phldrT="[文字]"/>
      <dgm:spPr/>
      <dgm:t>
        <a:bodyPr/>
        <a:lstStyle/>
        <a:p>
          <a:r>
            <a:rPr lang="zh-TW" altLang="en-US" dirty="0"/>
            <a:t>五星級</a:t>
          </a:r>
        </a:p>
      </dgm:t>
    </dgm:pt>
    <dgm:pt modelId="{E5F9B2E3-C09C-4CE2-AAF1-4B7C1322D96F}" type="parTrans" cxnId="{A4F890B3-7A8B-44BC-B564-55BC4954A7E9}">
      <dgm:prSet/>
      <dgm:spPr/>
      <dgm:t>
        <a:bodyPr/>
        <a:lstStyle/>
        <a:p>
          <a:endParaRPr lang="zh-TW" altLang="en-US"/>
        </a:p>
      </dgm:t>
    </dgm:pt>
    <dgm:pt modelId="{23F3E470-C6E3-4B9D-98EA-D4EFC1F3ACC3}" type="sibTrans" cxnId="{A4F890B3-7A8B-44BC-B564-55BC4954A7E9}">
      <dgm:prSet/>
      <dgm:spPr/>
      <dgm:t>
        <a:bodyPr/>
        <a:lstStyle/>
        <a:p>
          <a:endParaRPr lang="zh-TW" altLang="en-US"/>
        </a:p>
      </dgm:t>
    </dgm:pt>
    <dgm:pt modelId="{4A39EDBE-473D-4877-A2EB-5AF3F58C8BEE}">
      <dgm:prSet phldrT="[文字]"/>
      <dgm:spPr/>
      <dgm:t>
        <a:bodyPr/>
        <a:lstStyle/>
        <a:p>
          <a:r>
            <a:rPr lang="zh-TW" altLang="en-US" dirty="0"/>
            <a:t>四星級</a:t>
          </a:r>
        </a:p>
      </dgm:t>
    </dgm:pt>
    <dgm:pt modelId="{B1B545BC-D091-4689-B72F-C77457304455}" type="parTrans" cxnId="{6086502C-96AC-4B3A-84E7-CECE29EFB43B}">
      <dgm:prSet/>
      <dgm:spPr/>
      <dgm:t>
        <a:bodyPr/>
        <a:lstStyle/>
        <a:p>
          <a:endParaRPr lang="zh-TW" altLang="en-US"/>
        </a:p>
      </dgm:t>
    </dgm:pt>
    <dgm:pt modelId="{B4A89DFB-D2FA-4D99-A27B-D3CC6D6C66FB}" type="sibTrans" cxnId="{6086502C-96AC-4B3A-84E7-CECE29EFB43B}">
      <dgm:prSet/>
      <dgm:spPr/>
      <dgm:t>
        <a:bodyPr/>
        <a:lstStyle/>
        <a:p>
          <a:endParaRPr lang="zh-TW" altLang="en-US"/>
        </a:p>
      </dgm:t>
    </dgm:pt>
    <dgm:pt modelId="{B0E024F6-451E-4264-949C-59930AE314E3}">
      <dgm:prSet phldrT="[文字]"/>
      <dgm:spPr/>
      <dgm:t>
        <a:bodyPr/>
        <a:lstStyle/>
        <a:p>
          <a:r>
            <a:rPr lang="zh-TW" altLang="en-US" dirty="0"/>
            <a:t>三星級</a:t>
          </a:r>
        </a:p>
      </dgm:t>
    </dgm:pt>
    <dgm:pt modelId="{A69D6A30-0241-40E8-AC10-D7310BFE4EC6}" type="parTrans" cxnId="{05C4E3B4-2A47-47B0-818B-551CBC63EA0E}">
      <dgm:prSet/>
      <dgm:spPr/>
      <dgm:t>
        <a:bodyPr/>
        <a:lstStyle/>
        <a:p>
          <a:endParaRPr lang="zh-TW" altLang="en-US"/>
        </a:p>
      </dgm:t>
    </dgm:pt>
    <dgm:pt modelId="{90293204-729B-4D59-8C69-BA2D883442B3}" type="sibTrans" cxnId="{05C4E3B4-2A47-47B0-818B-551CBC63EA0E}">
      <dgm:prSet/>
      <dgm:spPr/>
      <dgm:t>
        <a:bodyPr/>
        <a:lstStyle/>
        <a:p>
          <a:endParaRPr lang="zh-TW" altLang="en-US"/>
        </a:p>
      </dgm:t>
    </dgm:pt>
    <dgm:pt modelId="{E2CCDA5A-2022-4BCB-8326-3AA74EE6B1A6}" type="pres">
      <dgm:prSet presAssocID="{CA2FA06C-AE9D-474F-9777-C022D4412282}" presName="hierChild1" presStyleCnt="0">
        <dgm:presLayoutVars>
          <dgm:chPref val="1"/>
          <dgm:dir/>
          <dgm:animOne val="branch"/>
          <dgm:animLvl val="lvl"/>
          <dgm:resizeHandles/>
        </dgm:presLayoutVars>
      </dgm:prSet>
      <dgm:spPr/>
    </dgm:pt>
    <dgm:pt modelId="{40DA8133-6F56-4868-A1C4-056F2CB163AA}" type="pres">
      <dgm:prSet presAssocID="{1C0B666F-0DE1-4D38-A16C-9A1EB62232CB}" presName="hierRoot1" presStyleCnt="0"/>
      <dgm:spPr/>
    </dgm:pt>
    <dgm:pt modelId="{758D37CC-ACA3-453C-B5EF-1F9DF4A9FB54}" type="pres">
      <dgm:prSet presAssocID="{1C0B666F-0DE1-4D38-A16C-9A1EB62232CB}" presName="composite" presStyleCnt="0"/>
      <dgm:spPr/>
    </dgm:pt>
    <dgm:pt modelId="{9CFF966C-3DE0-43B3-BA0A-893B053888EB}" type="pres">
      <dgm:prSet presAssocID="{1C0B666F-0DE1-4D38-A16C-9A1EB62232CB}" presName="background" presStyleLbl="node0" presStyleIdx="0" presStyleCnt="1"/>
      <dgm:spPr/>
    </dgm:pt>
    <dgm:pt modelId="{A1B6C633-999D-4DF8-A412-4EC1D62A8574}" type="pres">
      <dgm:prSet presAssocID="{1C0B666F-0DE1-4D38-A16C-9A1EB62232CB}" presName="text" presStyleLbl="fgAcc0" presStyleIdx="0" presStyleCnt="1">
        <dgm:presLayoutVars>
          <dgm:chPref val="3"/>
        </dgm:presLayoutVars>
      </dgm:prSet>
      <dgm:spPr/>
    </dgm:pt>
    <dgm:pt modelId="{DBD16D35-C4EB-4154-B2A8-5342817C5606}" type="pres">
      <dgm:prSet presAssocID="{1C0B666F-0DE1-4D38-A16C-9A1EB62232CB}" presName="hierChild2" presStyleCnt="0"/>
      <dgm:spPr/>
    </dgm:pt>
    <dgm:pt modelId="{D3236445-5965-46F8-B2B2-6502FE36A753}" type="pres">
      <dgm:prSet presAssocID="{6374459C-06EA-473F-93BD-C8FB4F754047}" presName="Name10" presStyleLbl="parChTrans1D2" presStyleIdx="0" presStyleCnt="2"/>
      <dgm:spPr/>
    </dgm:pt>
    <dgm:pt modelId="{3C141B69-F377-4A5F-BC55-00173331F219}" type="pres">
      <dgm:prSet presAssocID="{D115C40C-C6CD-460A-82FF-23B44A9C9535}" presName="hierRoot2" presStyleCnt="0"/>
      <dgm:spPr/>
    </dgm:pt>
    <dgm:pt modelId="{8F3DEFF1-3A6B-47C1-9CD5-149DA66C060B}" type="pres">
      <dgm:prSet presAssocID="{D115C40C-C6CD-460A-82FF-23B44A9C9535}" presName="composite2" presStyleCnt="0"/>
      <dgm:spPr/>
    </dgm:pt>
    <dgm:pt modelId="{D63BEE49-5E15-45A7-95A8-59ABB47EE4CC}" type="pres">
      <dgm:prSet presAssocID="{D115C40C-C6CD-460A-82FF-23B44A9C9535}" presName="background2" presStyleLbl="node2" presStyleIdx="0" presStyleCnt="2"/>
      <dgm:spPr/>
    </dgm:pt>
    <dgm:pt modelId="{26042A90-C7AE-4F83-8FCE-467B4FF8B30B}" type="pres">
      <dgm:prSet presAssocID="{D115C40C-C6CD-460A-82FF-23B44A9C9535}" presName="text2" presStyleLbl="fgAcc2" presStyleIdx="0" presStyleCnt="2">
        <dgm:presLayoutVars>
          <dgm:chPref val="3"/>
        </dgm:presLayoutVars>
      </dgm:prSet>
      <dgm:spPr/>
    </dgm:pt>
    <dgm:pt modelId="{7E67F9A7-65F9-4153-A73D-FB10FFBACB59}" type="pres">
      <dgm:prSet presAssocID="{D115C40C-C6CD-460A-82FF-23B44A9C9535}" presName="hierChild3" presStyleCnt="0"/>
      <dgm:spPr/>
    </dgm:pt>
    <dgm:pt modelId="{E89C0F8C-F488-4624-AECC-4ACA4D6A7ECF}" type="pres">
      <dgm:prSet presAssocID="{55736367-A4CB-42C8-B2A6-1CE4B3935073}" presName="Name17" presStyleLbl="parChTrans1D3" presStyleIdx="0" presStyleCnt="5"/>
      <dgm:spPr/>
    </dgm:pt>
    <dgm:pt modelId="{37547F97-1901-4D59-AC9D-7A157D09EDDB}" type="pres">
      <dgm:prSet presAssocID="{5627F421-368A-4CC3-B433-029E0E7A56C1}" presName="hierRoot3" presStyleCnt="0"/>
      <dgm:spPr/>
    </dgm:pt>
    <dgm:pt modelId="{4C8351D9-07CD-433D-BEF0-E68960DC39E8}" type="pres">
      <dgm:prSet presAssocID="{5627F421-368A-4CC3-B433-029E0E7A56C1}" presName="composite3" presStyleCnt="0"/>
      <dgm:spPr/>
    </dgm:pt>
    <dgm:pt modelId="{6A3DC800-B2C6-4C59-A30F-48FA5015B947}" type="pres">
      <dgm:prSet presAssocID="{5627F421-368A-4CC3-B433-029E0E7A56C1}" presName="background3" presStyleLbl="node3" presStyleIdx="0" presStyleCnt="5"/>
      <dgm:spPr/>
    </dgm:pt>
    <dgm:pt modelId="{C1F4ED1D-E578-4F4D-8CFA-A4932E29C283}" type="pres">
      <dgm:prSet presAssocID="{5627F421-368A-4CC3-B433-029E0E7A56C1}" presName="text3" presStyleLbl="fgAcc3" presStyleIdx="0" presStyleCnt="5">
        <dgm:presLayoutVars>
          <dgm:chPref val="3"/>
        </dgm:presLayoutVars>
      </dgm:prSet>
      <dgm:spPr/>
    </dgm:pt>
    <dgm:pt modelId="{9A610CA3-424C-424C-927D-207D274DE13B}" type="pres">
      <dgm:prSet presAssocID="{5627F421-368A-4CC3-B433-029E0E7A56C1}" presName="hierChild4" presStyleCnt="0"/>
      <dgm:spPr/>
    </dgm:pt>
    <dgm:pt modelId="{4D367278-14F7-47DD-9169-29EF00A39542}" type="pres">
      <dgm:prSet presAssocID="{0CEC7632-DE9C-451E-9CC1-D869BF037119}" presName="Name17" presStyleLbl="parChTrans1D3" presStyleIdx="1" presStyleCnt="5"/>
      <dgm:spPr/>
    </dgm:pt>
    <dgm:pt modelId="{23056300-8F8C-4E0C-A066-B40362F70409}" type="pres">
      <dgm:prSet presAssocID="{49BA7097-080E-455B-9134-46291EBFFD2A}" presName="hierRoot3" presStyleCnt="0"/>
      <dgm:spPr/>
    </dgm:pt>
    <dgm:pt modelId="{395223BE-A168-499D-B594-2C070F24415B}" type="pres">
      <dgm:prSet presAssocID="{49BA7097-080E-455B-9134-46291EBFFD2A}" presName="composite3" presStyleCnt="0"/>
      <dgm:spPr/>
    </dgm:pt>
    <dgm:pt modelId="{B1E32191-5DEB-471C-ABC0-018AC9C0A9EE}" type="pres">
      <dgm:prSet presAssocID="{49BA7097-080E-455B-9134-46291EBFFD2A}" presName="background3" presStyleLbl="node3" presStyleIdx="1" presStyleCnt="5"/>
      <dgm:spPr/>
    </dgm:pt>
    <dgm:pt modelId="{2839E273-B0FC-4BFB-8860-4C1A59824E9F}" type="pres">
      <dgm:prSet presAssocID="{49BA7097-080E-455B-9134-46291EBFFD2A}" presName="text3" presStyleLbl="fgAcc3" presStyleIdx="1" presStyleCnt="5">
        <dgm:presLayoutVars>
          <dgm:chPref val="3"/>
        </dgm:presLayoutVars>
      </dgm:prSet>
      <dgm:spPr/>
    </dgm:pt>
    <dgm:pt modelId="{BB1B3ECA-7D37-42C2-A393-C53A188A683E}" type="pres">
      <dgm:prSet presAssocID="{49BA7097-080E-455B-9134-46291EBFFD2A}" presName="hierChild4" presStyleCnt="0"/>
      <dgm:spPr/>
    </dgm:pt>
    <dgm:pt modelId="{3EA1C630-CDB6-4507-AFC2-FCBFC7FCF59E}" type="pres">
      <dgm:prSet presAssocID="{F51BBA67-7796-43E5-A9F1-31AB8E677C2D}" presName="Name10" presStyleLbl="parChTrans1D2" presStyleIdx="1" presStyleCnt="2"/>
      <dgm:spPr/>
    </dgm:pt>
    <dgm:pt modelId="{EDBE208A-9491-42F7-B6A4-D80F685AA992}" type="pres">
      <dgm:prSet presAssocID="{21E5AD90-18B9-40ED-A010-BB5CEEDA7006}" presName="hierRoot2" presStyleCnt="0"/>
      <dgm:spPr/>
    </dgm:pt>
    <dgm:pt modelId="{F393B5CB-C71F-41F5-AD41-1B819904AA3B}" type="pres">
      <dgm:prSet presAssocID="{21E5AD90-18B9-40ED-A010-BB5CEEDA7006}" presName="composite2" presStyleCnt="0"/>
      <dgm:spPr/>
    </dgm:pt>
    <dgm:pt modelId="{138A7369-81D0-461C-AE35-120631FFCC73}" type="pres">
      <dgm:prSet presAssocID="{21E5AD90-18B9-40ED-A010-BB5CEEDA7006}" presName="background2" presStyleLbl="node2" presStyleIdx="1" presStyleCnt="2"/>
      <dgm:spPr/>
    </dgm:pt>
    <dgm:pt modelId="{B782D713-BD63-47F2-93AB-929D2298F34C}" type="pres">
      <dgm:prSet presAssocID="{21E5AD90-18B9-40ED-A010-BB5CEEDA7006}" presName="text2" presStyleLbl="fgAcc2" presStyleIdx="1" presStyleCnt="2">
        <dgm:presLayoutVars>
          <dgm:chPref val="3"/>
        </dgm:presLayoutVars>
      </dgm:prSet>
      <dgm:spPr/>
    </dgm:pt>
    <dgm:pt modelId="{A0D185A9-B6E8-4D1D-B756-F3E8748EC809}" type="pres">
      <dgm:prSet presAssocID="{21E5AD90-18B9-40ED-A010-BB5CEEDA7006}" presName="hierChild3" presStyleCnt="0"/>
      <dgm:spPr/>
    </dgm:pt>
    <dgm:pt modelId="{4C832C4D-68F7-4D66-A0F9-2D2F81712D10}" type="pres">
      <dgm:prSet presAssocID="{E5F9B2E3-C09C-4CE2-AAF1-4B7C1322D96F}" presName="Name17" presStyleLbl="parChTrans1D3" presStyleIdx="2" presStyleCnt="5"/>
      <dgm:spPr/>
    </dgm:pt>
    <dgm:pt modelId="{F8F8142A-5E1E-4210-894F-522F6E64D3C9}" type="pres">
      <dgm:prSet presAssocID="{D084E97B-4373-4FD4-98CB-6270AFF9E1A0}" presName="hierRoot3" presStyleCnt="0"/>
      <dgm:spPr/>
    </dgm:pt>
    <dgm:pt modelId="{261528E1-B5B9-43E2-9D2A-5D9AFA072CC3}" type="pres">
      <dgm:prSet presAssocID="{D084E97B-4373-4FD4-98CB-6270AFF9E1A0}" presName="composite3" presStyleCnt="0"/>
      <dgm:spPr/>
    </dgm:pt>
    <dgm:pt modelId="{CA1C5823-3574-4F8A-89DA-E4573260B7E8}" type="pres">
      <dgm:prSet presAssocID="{D084E97B-4373-4FD4-98CB-6270AFF9E1A0}" presName="background3" presStyleLbl="node3" presStyleIdx="2" presStyleCnt="5"/>
      <dgm:spPr/>
    </dgm:pt>
    <dgm:pt modelId="{A292D2D3-7ADB-433C-BC24-FFC5A4816A46}" type="pres">
      <dgm:prSet presAssocID="{D084E97B-4373-4FD4-98CB-6270AFF9E1A0}" presName="text3" presStyleLbl="fgAcc3" presStyleIdx="2" presStyleCnt="5">
        <dgm:presLayoutVars>
          <dgm:chPref val="3"/>
        </dgm:presLayoutVars>
      </dgm:prSet>
      <dgm:spPr/>
    </dgm:pt>
    <dgm:pt modelId="{2E1AB2F1-3145-4358-9DA2-2E43AF0A09E6}" type="pres">
      <dgm:prSet presAssocID="{D084E97B-4373-4FD4-98CB-6270AFF9E1A0}" presName="hierChild4" presStyleCnt="0"/>
      <dgm:spPr/>
    </dgm:pt>
    <dgm:pt modelId="{A248F7B1-01E2-401E-8343-B52A69173B6F}" type="pres">
      <dgm:prSet presAssocID="{B1B545BC-D091-4689-B72F-C77457304455}" presName="Name17" presStyleLbl="parChTrans1D3" presStyleIdx="3" presStyleCnt="5"/>
      <dgm:spPr/>
    </dgm:pt>
    <dgm:pt modelId="{76F4DE13-43B4-46EC-822D-7D578DB131C5}" type="pres">
      <dgm:prSet presAssocID="{4A39EDBE-473D-4877-A2EB-5AF3F58C8BEE}" presName="hierRoot3" presStyleCnt="0"/>
      <dgm:spPr/>
    </dgm:pt>
    <dgm:pt modelId="{BDB16EA7-536A-4F02-BF1B-1C4534F436B7}" type="pres">
      <dgm:prSet presAssocID="{4A39EDBE-473D-4877-A2EB-5AF3F58C8BEE}" presName="composite3" presStyleCnt="0"/>
      <dgm:spPr/>
    </dgm:pt>
    <dgm:pt modelId="{25C21153-8DD3-42BC-B4AC-EDBEF2E9FBA1}" type="pres">
      <dgm:prSet presAssocID="{4A39EDBE-473D-4877-A2EB-5AF3F58C8BEE}" presName="background3" presStyleLbl="node3" presStyleIdx="3" presStyleCnt="5"/>
      <dgm:spPr/>
    </dgm:pt>
    <dgm:pt modelId="{C46F2511-5DD4-4276-805C-C6F5D8635AD4}" type="pres">
      <dgm:prSet presAssocID="{4A39EDBE-473D-4877-A2EB-5AF3F58C8BEE}" presName="text3" presStyleLbl="fgAcc3" presStyleIdx="3" presStyleCnt="5">
        <dgm:presLayoutVars>
          <dgm:chPref val="3"/>
        </dgm:presLayoutVars>
      </dgm:prSet>
      <dgm:spPr/>
    </dgm:pt>
    <dgm:pt modelId="{406E1FB5-3BEF-4F23-BED3-133F5DC89014}" type="pres">
      <dgm:prSet presAssocID="{4A39EDBE-473D-4877-A2EB-5AF3F58C8BEE}" presName="hierChild4" presStyleCnt="0"/>
      <dgm:spPr/>
    </dgm:pt>
    <dgm:pt modelId="{CB21E8FA-34C3-4F4F-A7FD-E3EB703903D2}" type="pres">
      <dgm:prSet presAssocID="{A69D6A30-0241-40E8-AC10-D7310BFE4EC6}" presName="Name17" presStyleLbl="parChTrans1D3" presStyleIdx="4" presStyleCnt="5"/>
      <dgm:spPr/>
    </dgm:pt>
    <dgm:pt modelId="{427DB3DF-50EA-4F8E-94A5-E1CBF8BF3272}" type="pres">
      <dgm:prSet presAssocID="{B0E024F6-451E-4264-949C-59930AE314E3}" presName="hierRoot3" presStyleCnt="0"/>
      <dgm:spPr/>
    </dgm:pt>
    <dgm:pt modelId="{85C099E7-D2EA-4E3D-8003-E6F3D4CF8DED}" type="pres">
      <dgm:prSet presAssocID="{B0E024F6-451E-4264-949C-59930AE314E3}" presName="composite3" presStyleCnt="0"/>
      <dgm:spPr/>
    </dgm:pt>
    <dgm:pt modelId="{F73054D7-2034-4836-B509-A3021F731B9F}" type="pres">
      <dgm:prSet presAssocID="{B0E024F6-451E-4264-949C-59930AE314E3}" presName="background3" presStyleLbl="node3" presStyleIdx="4" presStyleCnt="5"/>
      <dgm:spPr/>
    </dgm:pt>
    <dgm:pt modelId="{41F61C3B-D6A0-4FEA-BAC7-6EF74BAECDC7}" type="pres">
      <dgm:prSet presAssocID="{B0E024F6-451E-4264-949C-59930AE314E3}" presName="text3" presStyleLbl="fgAcc3" presStyleIdx="4" presStyleCnt="5">
        <dgm:presLayoutVars>
          <dgm:chPref val="3"/>
        </dgm:presLayoutVars>
      </dgm:prSet>
      <dgm:spPr/>
    </dgm:pt>
    <dgm:pt modelId="{05B79363-1D3D-44C2-9316-A51AE552CDDD}" type="pres">
      <dgm:prSet presAssocID="{B0E024F6-451E-4264-949C-59930AE314E3}" presName="hierChild4" presStyleCnt="0"/>
      <dgm:spPr/>
    </dgm:pt>
  </dgm:ptLst>
  <dgm:cxnLst>
    <dgm:cxn modelId="{08CFF108-04B2-49A2-8F5C-7DBA0CDEC93C}" type="presOf" srcId="{55736367-A4CB-42C8-B2A6-1CE4B3935073}" destId="{E89C0F8C-F488-4624-AECC-4ACA4D6A7ECF}" srcOrd="0" destOrd="0" presId="urn:microsoft.com/office/officeart/2005/8/layout/hierarchy1"/>
    <dgm:cxn modelId="{2EC2F20C-B159-440F-8468-E6B03A9DD5C0}" type="presOf" srcId="{B1B545BC-D091-4689-B72F-C77457304455}" destId="{A248F7B1-01E2-401E-8343-B52A69173B6F}" srcOrd="0" destOrd="0" presId="urn:microsoft.com/office/officeart/2005/8/layout/hierarchy1"/>
    <dgm:cxn modelId="{C540E50D-EF21-4866-999C-11BB018D75CB}" type="presOf" srcId="{0CEC7632-DE9C-451E-9CC1-D869BF037119}" destId="{4D367278-14F7-47DD-9169-29EF00A39542}" srcOrd="0" destOrd="0" presId="urn:microsoft.com/office/officeart/2005/8/layout/hierarchy1"/>
    <dgm:cxn modelId="{3A68FB1F-B589-4CF9-991F-D3939CE1481B}" type="presOf" srcId="{B0E024F6-451E-4264-949C-59930AE314E3}" destId="{41F61C3B-D6A0-4FEA-BAC7-6EF74BAECDC7}" srcOrd="0" destOrd="0" presId="urn:microsoft.com/office/officeart/2005/8/layout/hierarchy1"/>
    <dgm:cxn modelId="{06145320-284E-40B2-95A7-3C778B868F40}" type="presOf" srcId="{6374459C-06EA-473F-93BD-C8FB4F754047}" destId="{D3236445-5965-46F8-B2B2-6502FE36A753}" srcOrd="0" destOrd="0" presId="urn:microsoft.com/office/officeart/2005/8/layout/hierarchy1"/>
    <dgm:cxn modelId="{6086502C-96AC-4B3A-84E7-CECE29EFB43B}" srcId="{21E5AD90-18B9-40ED-A010-BB5CEEDA7006}" destId="{4A39EDBE-473D-4877-A2EB-5AF3F58C8BEE}" srcOrd="1" destOrd="0" parTransId="{B1B545BC-D091-4689-B72F-C77457304455}" sibTransId="{B4A89DFB-D2FA-4D99-A27B-D3CC6D6C66FB}"/>
    <dgm:cxn modelId="{4CAD9035-81D5-47DC-894B-8C1E9125334B}" srcId="{D115C40C-C6CD-460A-82FF-23B44A9C9535}" destId="{5627F421-368A-4CC3-B433-029E0E7A56C1}" srcOrd="0" destOrd="0" parTransId="{55736367-A4CB-42C8-B2A6-1CE4B3935073}" sibTransId="{6DFBBCDB-E816-4384-A041-2A44D6C6E884}"/>
    <dgm:cxn modelId="{3EEABA61-1332-478E-B68C-24BB291DAF89}" type="presOf" srcId="{E5F9B2E3-C09C-4CE2-AAF1-4B7C1322D96F}" destId="{4C832C4D-68F7-4D66-A0F9-2D2F81712D10}" srcOrd="0" destOrd="0" presId="urn:microsoft.com/office/officeart/2005/8/layout/hierarchy1"/>
    <dgm:cxn modelId="{37360544-2E5F-4316-B4B0-A9FE05C92C73}" type="presOf" srcId="{D115C40C-C6CD-460A-82FF-23B44A9C9535}" destId="{26042A90-C7AE-4F83-8FCE-467B4FF8B30B}" srcOrd="0" destOrd="0" presId="urn:microsoft.com/office/officeart/2005/8/layout/hierarchy1"/>
    <dgm:cxn modelId="{1CF9C571-CFEE-4ACC-A5BD-FA538F17146C}" type="presOf" srcId="{4A39EDBE-473D-4877-A2EB-5AF3F58C8BEE}" destId="{C46F2511-5DD4-4276-805C-C6F5D8635AD4}" srcOrd="0" destOrd="0" presId="urn:microsoft.com/office/officeart/2005/8/layout/hierarchy1"/>
    <dgm:cxn modelId="{57D08D54-FF91-46EE-8751-A35DCFFEC972}" srcId="{CA2FA06C-AE9D-474F-9777-C022D4412282}" destId="{1C0B666F-0DE1-4D38-A16C-9A1EB62232CB}" srcOrd="0" destOrd="0" parTransId="{A2741D52-3A8C-472B-B85F-A6C71D184937}" sibTransId="{7299E7DD-2F0B-40A9-B420-50569200B490}"/>
    <dgm:cxn modelId="{D819FC78-DECA-40E9-AB47-3D1764F5CEA4}" type="presOf" srcId="{F51BBA67-7796-43E5-A9F1-31AB8E677C2D}" destId="{3EA1C630-CDB6-4507-AFC2-FCBFC7FCF59E}" srcOrd="0" destOrd="0" presId="urn:microsoft.com/office/officeart/2005/8/layout/hierarchy1"/>
    <dgm:cxn modelId="{EDE3197C-59C9-4ECF-95E6-DA2330E794B4}" type="presOf" srcId="{D084E97B-4373-4FD4-98CB-6270AFF9E1A0}" destId="{A292D2D3-7ADB-433C-BC24-FFC5A4816A46}" srcOrd="0" destOrd="0" presId="urn:microsoft.com/office/officeart/2005/8/layout/hierarchy1"/>
    <dgm:cxn modelId="{EFD8D597-5EBA-4C66-8EFA-1D506BA88764}" type="presOf" srcId="{1C0B666F-0DE1-4D38-A16C-9A1EB62232CB}" destId="{A1B6C633-999D-4DF8-A412-4EC1D62A8574}" srcOrd="0" destOrd="0" presId="urn:microsoft.com/office/officeart/2005/8/layout/hierarchy1"/>
    <dgm:cxn modelId="{022B96A1-B834-48EA-A5A9-BC86FF617EB1}" type="presOf" srcId="{21E5AD90-18B9-40ED-A010-BB5CEEDA7006}" destId="{B782D713-BD63-47F2-93AB-929D2298F34C}" srcOrd="0" destOrd="0" presId="urn:microsoft.com/office/officeart/2005/8/layout/hierarchy1"/>
    <dgm:cxn modelId="{5AEBD2AF-DB44-4C6A-B408-DD3F38FE8B13}" type="presOf" srcId="{CA2FA06C-AE9D-474F-9777-C022D4412282}" destId="{E2CCDA5A-2022-4BCB-8326-3AA74EE6B1A6}" srcOrd="0" destOrd="0" presId="urn:microsoft.com/office/officeart/2005/8/layout/hierarchy1"/>
    <dgm:cxn modelId="{A4F890B3-7A8B-44BC-B564-55BC4954A7E9}" srcId="{21E5AD90-18B9-40ED-A010-BB5CEEDA7006}" destId="{D084E97B-4373-4FD4-98CB-6270AFF9E1A0}" srcOrd="0" destOrd="0" parTransId="{E5F9B2E3-C09C-4CE2-AAF1-4B7C1322D96F}" sibTransId="{23F3E470-C6E3-4B9D-98EA-D4EFC1F3ACC3}"/>
    <dgm:cxn modelId="{05C4E3B4-2A47-47B0-818B-551CBC63EA0E}" srcId="{21E5AD90-18B9-40ED-A010-BB5CEEDA7006}" destId="{B0E024F6-451E-4264-949C-59930AE314E3}" srcOrd="2" destOrd="0" parTransId="{A69D6A30-0241-40E8-AC10-D7310BFE4EC6}" sibTransId="{90293204-729B-4D59-8C69-BA2D883442B3}"/>
    <dgm:cxn modelId="{6E9D18BD-83A6-4D02-A298-EACC73F1A402}" srcId="{1C0B666F-0DE1-4D38-A16C-9A1EB62232CB}" destId="{21E5AD90-18B9-40ED-A010-BB5CEEDA7006}" srcOrd="1" destOrd="0" parTransId="{F51BBA67-7796-43E5-A9F1-31AB8E677C2D}" sibTransId="{22B14939-0962-40A1-A023-76B506FA9A25}"/>
    <dgm:cxn modelId="{155465BF-0253-49FE-8727-4C6550632A4A}" type="presOf" srcId="{A69D6A30-0241-40E8-AC10-D7310BFE4EC6}" destId="{CB21E8FA-34C3-4F4F-A7FD-E3EB703903D2}" srcOrd="0" destOrd="0" presId="urn:microsoft.com/office/officeart/2005/8/layout/hierarchy1"/>
    <dgm:cxn modelId="{9B849AC4-97FE-442F-B83C-97E0E22EEC5E}" type="presOf" srcId="{49BA7097-080E-455B-9134-46291EBFFD2A}" destId="{2839E273-B0FC-4BFB-8860-4C1A59824E9F}" srcOrd="0" destOrd="0" presId="urn:microsoft.com/office/officeart/2005/8/layout/hierarchy1"/>
    <dgm:cxn modelId="{5EB5B2CB-6813-4F33-B0C2-DDB1F9EFF5AC}" type="presOf" srcId="{5627F421-368A-4CC3-B433-029E0E7A56C1}" destId="{C1F4ED1D-E578-4F4D-8CFA-A4932E29C283}" srcOrd="0" destOrd="0" presId="urn:microsoft.com/office/officeart/2005/8/layout/hierarchy1"/>
    <dgm:cxn modelId="{93977DD6-B3EE-403E-8363-096741CE629D}" srcId="{D115C40C-C6CD-460A-82FF-23B44A9C9535}" destId="{49BA7097-080E-455B-9134-46291EBFFD2A}" srcOrd="1" destOrd="0" parTransId="{0CEC7632-DE9C-451E-9CC1-D869BF037119}" sibTransId="{0D1520EA-4926-41F9-8D84-CC190EA4D57B}"/>
    <dgm:cxn modelId="{A057ADE9-BC45-4785-AFF4-E94CEA488A56}" srcId="{1C0B666F-0DE1-4D38-A16C-9A1EB62232CB}" destId="{D115C40C-C6CD-460A-82FF-23B44A9C9535}" srcOrd="0" destOrd="0" parTransId="{6374459C-06EA-473F-93BD-C8FB4F754047}" sibTransId="{ADA3F952-DDDC-48A6-9BAE-2564CD9F9B4F}"/>
    <dgm:cxn modelId="{467D0AB6-F08A-4982-AABD-9728D79B2768}" type="presParOf" srcId="{E2CCDA5A-2022-4BCB-8326-3AA74EE6B1A6}" destId="{40DA8133-6F56-4868-A1C4-056F2CB163AA}" srcOrd="0" destOrd="0" presId="urn:microsoft.com/office/officeart/2005/8/layout/hierarchy1"/>
    <dgm:cxn modelId="{F6B6C1B9-4FB2-463B-AFA1-4D8C7F041128}" type="presParOf" srcId="{40DA8133-6F56-4868-A1C4-056F2CB163AA}" destId="{758D37CC-ACA3-453C-B5EF-1F9DF4A9FB54}" srcOrd="0" destOrd="0" presId="urn:microsoft.com/office/officeart/2005/8/layout/hierarchy1"/>
    <dgm:cxn modelId="{4872E887-96FF-498C-BECE-A94D044FA410}" type="presParOf" srcId="{758D37CC-ACA3-453C-B5EF-1F9DF4A9FB54}" destId="{9CFF966C-3DE0-43B3-BA0A-893B053888EB}" srcOrd="0" destOrd="0" presId="urn:microsoft.com/office/officeart/2005/8/layout/hierarchy1"/>
    <dgm:cxn modelId="{1A6DE5AC-0BAA-4160-8149-5AF7A044ED56}" type="presParOf" srcId="{758D37CC-ACA3-453C-B5EF-1F9DF4A9FB54}" destId="{A1B6C633-999D-4DF8-A412-4EC1D62A8574}" srcOrd="1" destOrd="0" presId="urn:microsoft.com/office/officeart/2005/8/layout/hierarchy1"/>
    <dgm:cxn modelId="{AD883CE4-87F5-4516-833A-7456190BAFFD}" type="presParOf" srcId="{40DA8133-6F56-4868-A1C4-056F2CB163AA}" destId="{DBD16D35-C4EB-4154-B2A8-5342817C5606}" srcOrd="1" destOrd="0" presId="urn:microsoft.com/office/officeart/2005/8/layout/hierarchy1"/>
    <dgm:cxn modelId="{52FF7C85-B5D5-4807-B1C5-39E1F1DB5364}" type="presParOf" srcId="{DBD16D35-C4EB-4154-B2A8-5342817C5606}" destId="{D3236445-5965-46F8-B2B2-6502FE36A753}" srcOrd="0" destOrd="0" presId="urn:microsoft.com/office/officeart/2005/8/layout/hierarchy1"/>
    <dgm:cxn modelId="{8172FCE8-B610-4FDC-AD10-4515FCBEC84D}" type="presParOf" srcId="{DBD16D35-C4EB-4154-B2A8-5342817C5606}" destId="{3C141B69-F377-4A5F-BC55-00173331F219}" srcOrd="1" destOrd="0" presId="urn:microsoft.com/office/officeart/2005/8/layout/hierarchy1"/>
    <dgm:cxn modelId="{7CAACB38-7DDA-4832-AD88-1FF51735C78C}" type="presParOf" srcId="{3C141B69-F377-4A5F-BC55-00173331F219}" destId="{8F3DEFF1-3A6B-47C1-9CD5-149DA66C060B}" srcOrd="0" destOrd="0" presId="urn:microsoft.com/office/officeart/2005/8/layout/hierarchy1"/>
    <dgm:cxn modelId="{B1B55723-8DB1-42EC-A224-B3684056F535}" type="presParOf" srcId="{8F3DEFF1-3A6B-47C1-9CD5-149DA66C060B}" destId="{D63BEE49-5E15-45A7-95A8-59ABB47EE4CC}" srcOrd="0" destOrd="0" presId="urn:microsoft.com/office/officeart/2005/8/layout/hierarchy1"/>
    <dgm:cxn modelId="{AFBD1060-946E-4033-A547-D8F70FB9D1F1}" type="presParOf" srcId="{8F3DEFF1-3A6B-47C1-9CD5-149DA66C060B}" destId="{26042A90-C7AE-4F83-8FCE-467B4FF8B30B}" srcOrd="1" destOrd="0" presId="urn:microsoft.com/office/officeart/2005/8/layout/hierarchy1"/>
    <dgm:cxn modelId="{A59477A8-C90E-4929-98BB-CF6E2F502B68}" type="presParOf" srcId="{3C141B69-F377-4A5F-BC55-00173331F219}" destId="{7E67F9A7-65F9-4153-A73D-FB10FFBACB59}" srcOrd="1" destOrd="0" presId="urn:microsoft.com/office/officeart/2005/8/layout/hierarchy1"/>
    <dgm:cxn modelId="{F49D2EB0-6482-420D-9D01-1516921333C2}" type="presParOf" srcId="{7E67F9A7-65F9-4153-A73D-FB10FFBACB59}" destId="{E89C0F8C-F488-4624-AECC-4ACA4D6A7ECF}" srcOrd="0" destOrd="0" presId="urn:microsoft.com/office/officeart/2005/8/layout/hierarchy1"/>
    <dgm:cxn modelId="{F5D82701-72DE-4E10-A8F0-3374F0F5D7CB}" type="presParOf" srcId="{7E67F9A7-65F9-4153-A73D-FB10FFBACB59}" destId="{37547F97-1901-4D59-AC9D-7A157D09EDDB}" srcOrd="1" destOrd="0" presId="urn:microsoft.com/office/officeart/2005/8/layout/hierarchy1"/>
    <dgm:cxn modelId="{58E2328E-4CA4-4E42-8755-E0B23B1A3301}" type="presParOf" srcId="{37547F97-1901-4D59-AC9D-7A157D09EDDB}" destId="{4C8351D9-07CD-433D-BEF0-E68960DC39E8}" srcOrd="0" destOrd="0" presId="urn:microsoft.com/office/officeart/2005/8/layout/hierarchy1"/>
    <dgm:cxn modelId="{3925BE44-BBC7-498F-AB21-844C11FC86CA}" type="presParOf" srcId="{4C8351D9-07CD-433D-BEF0-E68960DC39E8}" destId="{6A3DC800-B2C6-4C59-A30F-48FA5015B947}" srcOrd="0" destOrd="0" presId="urn:microsoft.com/office/officeart/2005/8/layout/hierarchy1"/>
    <dgm:cxn modelId="{8F5322EC-B12C-464D-A5DE-6B3B5E1B4186}" type="presParOf" srcId="{4C8351D9-07CD-433D-BEF0-E68960DC39E8}" destId="{C1F4ED1D-E578-4F4D-8CFA-A4932E29C283}" srcOrd="1" destOrd="0" presId="urn:microsoft.com/office/officeart/2005/8/layout/hierarchy1"/>
    <dgm:cxn modelId="{3E90BE14-7286-4E7E-BBAA-5AC90EFDA730}" type="presParOf" srcId="{37547F97-1901-4D59-AC9D-7A157D09EDDB}" destId="{9A610CA3-424C-424C-927D-207D274DE13B}" srcOrd="1" destOrd="0" presId="urn:microsoft.com/office/officeart/2005/8/layout/hierarchy1"/>
    <dgm:cxn modelId="{F73BC8D9-6FD5-4095-957D-5B068E860BB0}" type="presParOf" srcId="{7E67F9A7-65F9-4153-A73D-FB10FFBACB59}" destId="{4D367278-14F7-47DD-9169-29EF00A39542}" srcOrd="2" destOrd="0" presId="urn:microsoft.com/office/officeart/2005/8/layout/hierarchy1"/>
    <dgm:cxn modelId="{1822FDAC-B9F1-4C56-BA7A-A27890E31E1B}" type="presParOf" srcId="{7E67F9A7-65F9-4153-A73D-FB10FFBACB59}" destId="{23056300-8F8C-4E0C-A066-B40362F70409}" srcOrd="3" destOrd="0" presId="urn:microsoft.com/office/officeart/2005/8/layout/hierarchy1"/>
    <dgm:cxn modelId="{9D870758-5140-41D9-9371-A2A16386F56E}" type="presParOf" srcId="{23056300-8F8C-4E0C-A066-B40362F70409}" destId="{395223BE-A168-499D-B594-2C070F24415B}" srcOrd="0" destOrd="0" presId="urn:microsoft.com/office/officeart/2005/8/layout/hierarchy1"/>
    <dgm:cxn modelId="{15F280BA-8A0D-4310-A8E6-C2DE59A0DBC1}" type="presParOf" srcId="{395223BE-A168-499D-B594-2C070F24415B}" destId="{B1E32191-5DEB-471C-ABC0-018AC9C0A9EE}" srcOrd="0" destOrd="0" presId="urn:microsoft.com/office/officeart/2005/8/layout/hierarchy1"/>
    <dgm:cxn modelId="{FFDBB4A8-F1C5-49C2-ADB8-C77596AB600B}" type="presParOf" srcId="{395223BE-A168-499D-B594-2C070F24415B}" destId="{2839E273-B0FC-4BFB-8860-4C1A59824E9F}" srcOrd="1" destOrd="0" presId="urn:microsoft.com/office/officeart/2005/8/layout/hierarchy1"/>
    <dgm:cxn modelId="{CDB6FABE-7008-49B0-AFDC-5DA15E3E7759}" type="presParOf" srcId="{23056300-8F8C-4E0C-A066-B40362F70409}" destId="{BB1B3ECA-7D37-42C2-A393-C53A188A683E}" srcOrd="1" destOrd="0" presId="urn:microsoft.com/office/officeart/2005/8/layout/hierarchy1"/>
    <dgm:cxn modelId="{CA03A761-E71A-4ABD-94B6-3705842E88DE}" type="presParOf" srcId="{DBD16D35-C4EB-4154-B2A8-5342817C5606}" destId="{3EA1C630-CDB6-4507-AFC2-FCBFC7FCF59E}" srcOrd="2" destOrd="0" presId="urn:microsoft.com/office/officeart/2005/8/layout/hierarchy1"/>
    <dgm:cxn modelId="{F310DC4E-520E-4782-8A3C-BD45E4000A03}" type="presParOf" srcId="{DBD16D35-C4EB-4154-B2A8-5342817C5606}" destId="{EDBE208A-9491-42F7-B6A4-D80F685AA992}" srcOrd="3" destOrd="0" presId="urn:microsoft.com/office/officeart/2005/8/layout/hierarchy1"/>
    <dgm:cxn modelId="{CEA03959-3238-4A96-B2B1-468068AB65A8}" type="presParOf" srcId="{EDBE208A-9491-42F7-B6A4-D80F685AA992}" destId="{F393B5CB-C71F-41F5-AD41-1B819904AA3B}" srcOrd="0" destOrd="0" presId="urn:microsoft.com/office/officeart/2005/8/layout/hierarchy1"/>
    <dgm:cxn modelId="{E6CF40A4-04E2-4905-8A39-48BE77FDC3F6}" type="presParOf" srcId="{F393B5CB-C71F-41F5-AD41-1B819904AA3B}" destId="{138A7369-81D0-461C-AE35-120631FFCC73}" srcOrd="0" destOrd="0" presId="urn:microsoft.com/office/officeart/2005/8/layout/hierarchy1"/>
    <dgm:cxn modelId="{81C66E47-77BB-4AA4-A174-8E598001095B}" type="presParOf" srcId="{F393B5CB-C71F-41F5-AD41-1B819904AA3B}" destId="{B782D713-BD63-47F2-93AB-929D2298F34C}" srcOrd="1" destOrd="0" presId="urn:microsoft.com/office/officeart/2005/8/layout/hierarchy1"/>
    <dgm:cxn modelId="{4EE79C78-33B5-4A75-8F05-4CED4A076DF9}" type="presParOf" srcId="{EDBE208A-9491-42F7-B6A4-D80F685AA992}" destId="{A0D185A9-B6E8-4D1D-B756-F3E8748EC809}" srcOrd="1" destOrd="0" presId="urn:microsoft.com/office/officeart/2005/8/layout/hierarchy1"/>
    <dgm:cxn modelId="{AEA2F20A-4CBC-4EDB-8109-9A97216F0179}" type="presParOf" srcId="{A0D185A9-B6E8-4D1D-B756-F3E8748EC809}" destId="{4C832C4D-68F7-4D66-A0F9-2D2F81712D10}" srcOrd="0" destOrd="0" presId="urn:microsoft.com/office/officeart/2005/8/layout/hierarchy1"/>
    <dgm:cxn modelId="{CFB9D968-E558-41AA-B24F-5AC216AB3D03}" type="presParOf" srcId="{A0D185A9-B6E8-4D1D-B756-F3E8748EC809}" destId="{F8F8142A-5E1E-4210-894F-522F6E64D3C9}" srcOrd="1" destOrd="0" presId="urn:microsoft.com/office/officeart/2005/8/layout/hierarchy1"/>
    <dgm:cxn modelId="{E39C6C92-556A-4E22-AEFE-3AC8350E307D}" type="presParOf" srcId="{F8F8142A-5E1E-4210-894F-522F6E64D3C9}" destId="{261528E1-B5B9-43E2-9D2A-5D9AFA072CC3}" srcOrd="0" destOrd="0" presId="urn:microsoft.com/office/officeart/2005/8/layout/hierarchy1"/>
    <dgm:cxn modelId="{8819E59F-F897-43E0-A693-9E18EDF560FB}" type="presParOf" srcId="{261528E1-B5B9-43E2-9D2A-5D9AFA072CC3}" destId="{CA1C5823-3574-4F8A-89DA-E4573260B7E8}" srcOrd="0" destOrd="0" presId="urn:microsoft.com/office/officeart/2005/8/layout/hierarchy1"/>
    <dgm:cxn modelId="{3E3B6C4A-66DB-48D8-A254-E21F47876FF7}" type="presParOf" srcId="{261528E1-B5B9-43E2-9D2A-5D9AFA072CC3}" destId="{A292D2D3-7ADB-433C-BC24-FFC5A4816A46}" srcOrd="1" destOrd="0" presId="urn:microsoft.com/office/officeart/2005/8/layout/hierarchy1"/>
    <dgm:cxn modelId="{4B29D6ED-82C2-4469-B454-ED754E372E70}" type="presParOf" srcId="{F8F8142A-5E1E-4210-894F-522F6E64D3C9}" destId="{2E1AB2F1-3145-4358-9DA2-2E43AF0A09E6}" srcOrd="1" destOrd="0" presId="urn:microsoft.com/office/officeart/2005/8/layout/hierarchy1"/>
    <dgm:cxn modelId="{3ADA21F8-4E47-48C5-B220-CAAC3009D484}" type="presParOf" srcId="{A0D185A9-B6E8-4D1D-B756-F3E8748EC809}" destId="{A248F7B1-01E2-401E-8343-B52A69173B6F}" srcOrd="2" destOrd="0" presId="urn:microsoft.com/office/officeart/2005/8/layout/hierarchy1"/>
    <dgm:cxn modelId="{0A4B40B7-9F9C-44F8-8F3B-1788374B9F02}" type="presParOf" srcId="{A0D185A9-B6E8-4D1D-B756-F3E8748EC809}" destId="{76F4DE13-43B4-46EC-822D-7D578DB131C5}" srcOrd="3" destOrd="0" presId="urn:microsoft.com/office/officeart/2005/8/layout/hierarchy1"/>
    <dgm:cxn modelId="{E92405F6-21E1-4543-96EE-2C20D582CD9B}" type="presParOf" srcId="{76F4DE13-43B4-46EC-822D-7D578DB131C5}" destId="{BDB16EA7-536A-4F02-BF1B-1C4534F436B7}" srcOrd="0" destOrd="0" presId="urn:microsoft.com/office/officeart/2005/8/layout/hierarchy1"/>
    <dgm:cxn modelId="{859F5FF6-28DE-4C97-86D4-68E6B6AF5BE8}" type="presParOf" srcId="{BDB16EA7-536A-4F02-BF1B-1C4534F436B7}" destId="{25C21153-8DD3-42BC-B4AC-EDBEF2E9FBA1}" srcOrd="0" destOrd="0" presId="urn:microsoft.com/office/officeart/2005/8/layout/hierarchy1"/>
    <dgm:cxn modelId="{DD097879-75C3-4AAD-8E61-C51A0BAD09CA}" type="presParOf" srcId="{BDB16EA7-536A-4F02-BF1B-1C4534F436B7}" destId="{C46F2511-5DD4-4276-805C-C6F5D8635AD4}" srcOrd="1" destOrd="0" presId="urn:microsoft.com/office/officeart/2005/8/layout/hierarchy1"/>
    <dgm:cxn modelId="{994BE86E-49B8-48AA-8668-B1CA373A6D73}" type="presParOf" srcId="{76F4DE13-43B4-46EC-822D-7D578DB131C5}" destId="{406E1FB5-3BEF-4F23-BED3-133F5DC89014}" srcOrd="1" destOrd="0" presId="urn:microsoft.com/office/officeart/2005/8/layout/hierarchy1"/>
    <dgm:cxn modelId="{63D02F89-0DD0-44DA-9F06-C696D5FBA0A4}" type="presParOf" srcId="{A0D185A9-B6E8-4D1D-B756-F3E8748EC809}" destId="{CB21E8FA-34C3-4F4F-A7FD-E3EB703903D2}" srcOrd="4" destOrd="0" presId="urn:microsoft.com/office/officeart/2005/8/layout/hierarchy1"/>
    <dgm:cxn modelId="{2D2444CA-6742-4A08-A664-18ED3968D53F}" type="presParOf" srcId="{A0D185A9-B6E8-4D1D-B756-F3E8748EC809}" destId="{427DB3DF-50EA-4F8E-94A5-E1CBF8BF3272}" srcOrd="5" destOrd="0" presId="urn:microsoft.com/office/officeart/2005/8/layout/hierarchy1"/>
    <dgm:cxn modelId="{8EDB05FA-3D97-44C9-9BC0-F1BE8E37B8CE}" type="presParOf" srcId="{427DB3DF-50EA-4F8E-94A5-E1CBF8BF3272}" destId="{85C099E7-D2EA-4E3D-8003-E6F3D4CF8DED}" srcOrd="0" destOrd="0" presId="urn:microsoft.com/office/officeart/2005/8/layout/hierarchy1"/>
    <dgm:cxn modelId="{AE0C4B5C-BB6D-4178-A75E-49DB3A9930D3}" type="presParOf" srcId="{85C099E7-D2EA-4E3D-8003-E6F3D4CF8DED}" destId="{F73054D7-2034-4836-B509-A3021F731B9F}" srcOrd="0" destOrd="0" presId="urn:microsoft.com/office/officeart/2005/8/layout/hierarchy1"/>
    <dgm:cxn modelId="{3A08292A-797E-4363-B79B-67AB5198E940}" type="presParOf" srcId="{85C099E7-D2EA-4E3D-8003-E6F3D4CF8DED}" destId="{41F61C3B-D6A0-4FEA-BAC7-6EF74BAECDC7}" srcOrd="1" destOrd="0" presId="urn:microsoft.com/office/officeart/2005/8/layout/hierarchy1"/>
    <dgm:cxn modelId="{DB6BB622-285A-4618-8A4D-D28FB68EB14E}" type="presParOf" srcId="{427DB3DF-50EA-4F8E-94A5-E1CBF8BF3272}" destId="{05B79363-1D3D-44C2-9316-A51AE552CDDD}"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B909004-77BC-49C9-956F-8E852FA40A1A}" type="doc">
      <dgm:prSet loTypeId="urn:microsoft.com/office/officeart/2005/8/layout/chevron2" loCatId="process" qsTypeId="urn:microsoft.com/office/officeart/2005/8/quickstyle/simple1" qsCatId="simple" csTypeId="urn:microsoft.com/office/officeart/2005/8/colors/colorful1" csCatId="colorful" phldr="1"/>
      <dgm:spPr/>
      <dgm:t>
        <a:bodyPr/>
        <a:lstStyle/>
        <a:p>
          <a:endParaRPr lang="zh-TW" altLang="en-US"/>
        </a:p>
      </dgm:t>
    </dgm:pt>
    <dgm:pt modelId="{2EC57074-76CA-4C14-99D0-4C479BDBA474}">
      <dgm:prSet phldrT="[文字]" custT="1"/>
      <dgm:spPr/>
      <dgm:t>
        <a:bodyPr/>
        <a:lstStyle/>
        <a:p>
          <a:r>
            <a:rPr lang="zh-TW" altLang="en-US" sz="2000" dirty="0">
              <a:latin typeface="Microsoft JhengHei Light" panose="020B0304030504040204" pitchFamily="34" charset="-120"/>
              <a:ea typeface="Microsoft JhengHei Light" panose="020B0304030504040204" pitchFamily="34" charset="-120"/>
            </a:rPr>
            <a:t>建立資料庫</a:t>
          </a:r>
        </a:p>
      </dgm:t>
    </dgm:pt>
    <dgm:pt modelId="{AE06C44D-0AB3-44BB-8D3D-6309C7A5B0C4}" type="parTrans" cxnId="{BD2B7A0B-B65B-4184-B085-D5285CA34DA3}">
      <dgm:prSet/>
      <dgm:spPr/>
      <dgm:t>
        <a:bodyPr/>
        <a:lstStyle/>
        <a:p>
          <a:endParaRPr lang="zh-TW" altLang="en-US"/>
        </a:p>
      </dgm:t>
    </dgm:pt>
    <dgm:pt modelId="{2C3091F6-2742-46D1-BAEE-A42AB160B802}" type="sibTrans" cxnId="{BD2B7A0B-B65B-4184-B085-D5285CA34DA3}">
      <dgm:prSet/>
      <dgm:spPr/>
      <dgm:t>
        <a:bodyPr/>
        <a:lstStyle/>
        <a:p>
          <a:endParaRPr lang="zh-TW" altLang="en-US"/>
        </a:p>
      </dgm:t>
    </dgm:pt>
    <dgm:pt modelId="{EB822832-DC9F-4949-BDB1-4846A1C6F7C7}">
      <dgm:prSet phldrT="[文字]" custT="1"/>
      <dgm:spPr/>
      <dgm:t>
        <a:bodyPr/>
        <a:lstStyle/>
        <a:p>
          <a:r>
            <a:rPr lang="zh-TW" altLang="en-US" sz="2800" b="1" i="0" u="none" strike="noStrike" cap="none" dirty="0">
              <a:solidFill>
                <a:srgbClr val="505B73"/>
              </a:solidFill>
              <a:latin typeface="Microsoft JhengHei Light" panose="020B0304030504040204" pitchFamily="34" charset="-120"/>
              <a:ea typeface="Microsoft JhengHei Light" panose="020B0304030504040204" pitchFamily="34" charset="-120"/>
              <a:cs typeface="Arial"/>
              <a:sym typeface="Arial"/>
            </a:rPr>
            <a:t>透過爬蟲將所有飯店的房型存檔</a:t>
          </a:r>
        </a:p>
      </dgm:t>
    </dgm:pt>
    <dgm:pt modelId="{BD9CB071-4026-4767-A80B-2A1AFC3F8C6E}" type="parTrans" cxnId="{0A9837C6-A9CB-4858-A82A-01EC21E70EE9}">
      <dgm:prSet/>
      <dgm:spPr/>
      <dgm:t>
        <a:bodyPr/>
        <a:lstStyle/>
        <a:p>
          <a:endParaRPr lang="zh-TW" altLang="en-US"/>
        </a:p>
      </dgm:t>
    </dgm:pt>
    <dgm:pt modelId="{52BDD528-A6CC-4596-9265-99C25C242EF6}" type="sibTrans" cxnId="{0A9837C6-A9CB-4858-A82A-01EC21E70EE9}">
      <dgm:prSet/>
      <dgm:spPr/>
      <dgm:t>
        <a:bodyPr/>
        <a:lstStyle/>
        <a:p>
          <a:endParaRPr lang="zh-TW" altLang="en-US"/>
        </a:p>
      </dgm:t>
    </dgm:pt>
    <dgm:pt modelId="{CCF5C3E7-988A-4752-9A5B-724A6259A7F9}">
      <dgm:prSet phldrT="[文字]" custT="1"/>
      <dgm:spPr/>
      <dgm:t>
        <a:bodyPr/>
        <a:lstStyle/>
        <a:p>
          <a:r>
            <a:rPr lang="zh-TW" altLang="en-US" sz="2800" b="1" i="0" u="none" strike="noStrike" cap="none" dirty="0">
              <a:solidFill>
                <a:srgbClr val="505B73"/>
              </a:solidFill>
              <a:latin typeface="Microsoft JhengHei Light" panose="020B0304030504040204" pitchFamily="34" charset="-120"/>
              <a:ea typeface="Microsoft JhengHei Light" panose="020B0304030504040204" pitchFamily="34" charset="-120"/>
              <a:cs typeface="Arial"/>
              <a:sym typeface="Arial"/>
            </a:rPr>
            <a:t>建立每間飯店的資料庫</a:t>
          </a:r>
        </a:p>
      </dgm:t>
    </dgm:pt>
    <dgm:pt modelId="{C7007C20-670D-4B4C-9FEA-B01AC05E5AF4}" type="parTrans" cxnId="{1DE324BA-B274-4C5A-B2C4-76B10AB5EE23}">
      <dgm:prSet/>
      <dgm:spPr/>
      <dgm:t>
        <a:bodyPr/>
        <a:lstStyle/>
        <a:p>
          <a:endParaRPr lang="zh-TW" altLang="en-US"/>
        </a:p>
      </dgm:t>
    </dgm:pt>
    <dgm:pt modelId="{2276A55A-6B41-431B-874C-B75865B4DC09}" type="sibTrans" cxnId="{1DE324BA-B274-4C5A-B2C4-76B10AB5EE23}">
      <dgm:prSet/>
      <dgm:spPr/>
      <dgm:t>
        <a:bodyPr/>
        <a:lstStyle/>
        <a:p>
          <a:endParaRPr lang="zh-TW" altLang="en-US"/>
        </a:p>
      </dgm:t>
    </dgm:pt>
    <dgm:pt modelId="{CA7B9F6D-40A5-4142-A73F-8DAF4067FCE5}">
      <dgm:prSet phldrT="[文字]"/>
      <dgm:spPr>
        <a:solidFill>
          <a:srgbClr val="FF0000"/>
        </a:solidFill>
      </dgm:spPr>
      <dgm:t>
        <a:bodyPr/>
        <a:lstStyle/>
        <a:p>
          <a:r>
            <a:rPr lang="zh-TW" altLang="en-US" dirty="0">
              <a:latin typeface="Microsoft JhengHei Light" panose="020B0304030504040204" pitchFamily="34" charset="-120"/>
              <a:ea typeface="Microsoft JhengHei Light" panose="020B0304030504040204" pitchFamily="34" charset="-120"/>
            </a:rPr>
            <a:t>蒐集每日房價</a:t>
          </a:r>
        </a:p>
      </dgm:t>
    </dgm:pt>
    <dgm:pt modelId="{C30ECEFD-4D14-43FE-8BD4-B6C36A77183A}" type="parTrans" cxnId="{F9BFB589-8E03-4662-9C14-1212E9E5DCDA}">
      <dgm:prSet/>
      <dgm:spPr/>
      <dgm:t>
        <a:bodyPr/>
        <a:lstStyle/>
        <a:p>
          <a:endParaRPr lang="zh-TW" altLang="en-US"/>
        </a:p>
      </dgm:t>
    </dgm:pt>
    <dgm:pt modelId="{424992B5-430C-4CA1-8932-4CE947ABF41E}" type="sibTrans" cxnId="{F9BFB589-8E03-4662-9C14-1212E9E5DCDA}">
      <dgm:prSet/>
      <dgm:spPr/>
      <dgm:t>
        <a:bodyPr/>
        <a:lstStyle/>
        <a:p>
          <a:endParaRPr lang="zh-TW" altLang="en-US"/>
        </a:p>
      </dgm:t>
    </dgm:pt>
    <dgm:pt modelId="{DB40E50F-2A16-42CA-B479-D5DCFBD54C23}">
      <dgm:prSet phldrT="[文字]" custT="1"/>
      <dgm:spPr>
        <a:ln>
          <a:solidFill>
            <a:srgbClr val="FF0000"/>
          </a:solidFill>
        </a:ln>
      </dgm:spPr>
      <dgm:t>
        <a:bodyPr/>
        <a:lstStyle/>
        <a:p>
          <a:pPr marL="228600" lvl="1" indent="-228600" algn="l" defTabSz="10668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rPr>
            <a:t>改變不同入住日、飯店進行搜尋</a:t>
          </a:r>
        </a:p>
      </dgm:t>
    </dgm:pt>
    <dgm:pt modelId="{43C89CD8-6A75-4D12-A700-A2B33CC4020C}" type="parTrans" cxnId="{06DDA14E-3874-4FB8-83DA-70FB0458419A}">
      <dgm:prSet/>
      <dgm:spPr/>
      <dgm:t>
        <a:bodyPr/>
        <a:lstStyle/>
        <a:p>
          <a:endParaRPr lang="zh-TW" altLang="en-US"/>
        </a:p>
      </dgm:t>
    </dgm:pt>
    <dgm:pt modelId="{B476C6D5-7826-4A5F-BD6C-1FAC3F3BDD05}" type="sibTrans" cxnId="{06DDA14E-3874-4FB8-83DA-70FB0458419A}">
      <dgm:prSet/>
      <dgm:spPr/>
      <dgm:t>
        <a:bodyPr/>
        <a:lstStyle/>
        <a:p>
          <a:endParaRPr lang="zh-TW" altLang="en-US"/>
        </a:p>
      </dgm:t>
    </dgm:pt>
    <dgm:pt modelId="{ADEC9993-2122-44DB-B53E-77FB998E90CD}">
      <dgm:prSet phldrT="[文字]" custT="1"/>
      <dgm:spPr>
        <a:ln>
          <a:solidFill>
            <a:srgbClr val="FF0000"/>
          </a:solidFill>
        </a:ln>
      </dgm:spPr>
      <dgm:t>
        <a:bodyPr/>
        <a:lstStyle/>
        <a:p>
          <a:pPr marL="228600" lvl="1" indent="-228600" algn="l" defTabSz="10668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rPr>
            <a:t>將相對應飯店房型的房價存入資料庫中</a:t>
          </a:r>
        </a:p>
      </dgm:t>
    </dgm:pt>
    <dgm:pt modelId="{D7176980-EDE1-4CC9-813D-CCA443023AD3}" type="parTrans" cxnId="{0B756DF3-7F23-4D2C-9899-79990B8DF888}">
      <dgm:prSet/>
      <dgm:spPr/>
      <dgm:t>
        <a:bodyPr/>
        <a:lstStyle/>
        <a:p>
          <a:endParaRPr lang="zh-TW" altLang="en-US"/>
        </a:p>
      </dgm:t>
    </dgm:pt>
    <dgm:pt modelId="{E4D51E9F-CAF7-4B67-B867-FFD2B87807A6}" type="sibTrans" cxnId="{0B756DF3-7F23-4D2C-9899-79990B8DF888}">
      <dgm:prSet/>
      <dgm:spPr/>
      <dgm:t>
        <a:bodyPr/>
        <a:lstStyle/>
        <a:p>
          <a:endParaRPr lang="zh-TW" altLang="en-US"/>
        </a:p>
      </dgm:t>
    </dgm:pt>
    <dgm:pt modelId="{1E558E95-948A-4738-8042-9FF188876B79}" type="pres">
      <dgm:prSet presAssocID="{BB909004-77BC-49C9-956F-8E852FA40A1A}" presName="linearFlow" presStyleCnt="0">
        <dgm:presLayoutVars>
          <dgm:dir/>
          <dgm:animLvl val="lvl"/>
          <dgm:resizeHandles val="exact"/>
        </dgm:presLayoutVars>
      </dgm:prSet>
      <dgm:spPr/>
    </dgm:pt>
    <dgm:pt modelId="{DDEB3DBD-0030-4642-AACD-0EA4DE81C868}" type="pres">
      <dgm:prSet presAssocID="{2EC57074-76CA-4C14-99D0-4C479BDBA474}" presName="composite" presStyleCnt="0"/>
      <dgm:spPr/>
    </dgm:pt>
    <dgm:pt modelId="{5482C45E-E6CB-4A2B-94C7-CFBF2875C0DC}" type="pres">
      <dgm:prSet presAssocID="{2EC57074-76CA-4C14-99D0-4C479BDBA474}" presName="parentText" presStyleLbl="alignNode1" presStyleIdx="0" presStyleCnt="2">
        <dgm:presLayoutVars>
          <dgm:chMax val="1"/>
          <dgm:bulletEnabled val="1"/>
        </dgm:presLayoutVars>
      </dgm:prSet>
      <dgm:spPr/>
    </dgm:pt>
    <dgm:pt modelId="{2E7065F5-CAC2-46EA-9923-DFF6FEF16CAC}" type="pres">
      <dgm:prSet presAssocID="{2EC57074-76CA-4C14-99D0-4C479BDBA474}" presName="descendantText" presStyleLbl="alignAcc1" presStyleIdx="0" presStyleCnt="2" custScaleX="99387" custScaleY="141864">
        <dgm:presLayoutVars>
          <dgm:bulletEnabled val="1"/>
        </dgm:presLayoutVars>
      </dgm:prSet>
      <dgm:spPr/>
    </dgm:pt>
    <dgm:pt modelId="{0B86B900-BECF-4ED0-B6CB-DFFA795A6341}" type="pres">
      <dgm:prSet presAssocID="{2C3091F6-2742-46D1-BAEE-A42AB160B802}" presName="sp" presStyleCnt="0"/>
      <dgm:spPr/>
    </dgm:pt>
    <dgm:pt modelId="{B6B88BD9-7E95-4200-9B69-9BE6B358C3CE}" type="pres">
      <dgm:prSet presAssocID="{CA7B9F6D-40A5-4142-A73F-8DAF4067FCE5}" presName="composite" presStyleCnt="0"/>
      <dgm:spPr/>
    </dgm:pt>
    <dgm:pt modelId="{5F92D2E3-22E5-4C54-95EE-020C29F5F598}" type="pres">
      <dgm:prSet presAssocID="{CA7B9F6D-40A5-4142-A73F-8DAF4067FCE5}" presName="parentText" presStyleLbl="alignNode1" presStyleIdx="1" presStyleCnt="2">
        <dgm:presLayoutVars>
          <dgm:chMax val="1"/>
          <dgm:bulletEnabled val="1"/>
        </dgm:presLayoutVars>
      </dgm:prSet>
      <dgm:spPr/>
    </dgm:pt>
    <dgm:pt modelId="{5FAE12D8-BDA9-4B0E-BFB1-D4194950439A}" type="pres">
      <dgm:prSet presAssocID="{CA7B9F6D-40A5-4142-A73F-8DAF4067FCE5}" presName="descendantText" presStyleLbl="alignAcc1" presStyleIdx="1" presStyleCnt="2" custLinFactNeighborY="-2113">
        <dgm:presLayoutVars>
          <dgm:bulletEnabled val="1"/>
        </dgm:presLayoutVars>
      </dgm:prSet>
      <dgm:spPr/>
    </dgm:pt>
  </dgm:ptLst>
  <dgm:cxnLst>
    <dgm:cxn modelId="{34558F03-227A-4424-A6F9-C5D5145D2022}" type="presOf" srcId="{ADEC9993-2122-44DB-B53E-77FB998E90CD}" destId="{5FAE12D8-BDA9-4B0E-BFB1-D4194950439A}" srcOrd="0" destOrd="1" presId="urn:microsoft.com/office/officeart/2005/8/layout/chevron2"/>
    <dgm:cxn modelId="{BD2B7A0B-B65B-4184-B085-D5285CA34DA3}" srcId="{BB909004-77BC-49C9-956F-8E852FA40A1A}" destId="{2EC57074-76CA-4C14-99D0-4C479BDBA474}" srcOrd="0" destOrd="0" parTransId="{AE06C44D-0AB3-44BB-8D3D-6309C7A5B0C4}" sibTransId="{2C3091F6-2742-46D1-BAEE-A42AB160B802}"/>
    <dgm:cxn modelId="{C232D822-7483-4CA3-9265-FAB0B5BE6166}" type="presOf" srcId="{BB909004-77BC-49C9-956F-8E852FA40A1A}" destId="{1E558E95-948A-4738-8042-9FF188876B79}" srcOrd="0" destOrd="0" presId="urn:microsoft.com/office/officeart/2005/8/layout/chevron2"/>
    <dgm:cxn modelId="{EC5E5C2F-8EAB-4AFE-A6F8-DFC83FF80091}" type="presOf" srcId="{CCF5C3E7-988A-4752-9A5B-724A6259A7F9}" destId="{2E7065F5-CAC2-46EA-9923-DFF6FEF16CAC}" srcOrd="0" destOrd="1" presId="urn:microsoft.com/office/officeart/2005/8/layout/chevron2"/>
    <dgm:cxn modelId="{06DDA14E-3874-4FB8-83DA-70FB0458419A}" srcId="{CA7B9F6D-40A5-4142-A73F-8DAF4067FCE5}" destId="{DB40E50F-2A16-42CA-B479-D5DCFBD54C23}" srcOrd="0" destOrd="0" parTransId="{43C89CD8-6A75-4D12-A700-A2B33CC4020C}" sibTransId="{B476C6D5-7826-4A5F-BD6C-1FAC3F3BDD05}"/>
    <dgm:cxn modelId="{F9BFB589-8E03-4662-9C14-1212E9E5DCDA}" srcId="{BB909004-77BC-49C9-956F-8E852FA40A1A}" destId="{CA7B9F6D-40A5-4142-A73F-8DAF4067FCE5}" srcOrd="1" destOrd="0" parTransId="{C30ECEFD-4D14-43FE-8BD4-B6C36A77183A}" sibTransId="{424992B5-430C-4CA1-8932-4CE947ABF41E}"/>
    <dgm:cxn modelId="{6CC0328A-6ED8-4AD7-A84B-3C2ED0F78E75}" type="presOf" srcId="{EB822832-DC9F-4949-BDB1-4846A1C6F7C7}" destId="{2E7065F5-CAC2-46EA-9923-DFF6FEF16CAC}" srcOrd="0" destOrd="0" presId="urn:microsoft.com/office/officeart/2005/8/layout/chevron2"/>
    <dgm:cxn modelId="{E36E6391-3DCC-4CE0-812A-9A6A8F595B33}" type="presOf" srcId="{CA7B9F6D-40A5-4142-A73F-8DAF4067FCE5}" destId="{5F92D2E3-22E5-4C54-95EE-020C29F5F598}" srcOrd="0" destOrd="0" presId="urn:microsoft.com/office/officeart/2005/8/layout/chevron2"/>
    <dgm:cxn modelId="{D26262A7-B722-44F4-9FBA-B7545128FF34}" type="presOf" srcId="{2EC57074-76CA-4C14-99D0-4C479BDBA474}" destId="{5482C45E-E6CB-4A2B-94C7-CFBF2875C0DC}" srcOrd="0" destOrd="0" presId="urn:microsoft.com/office/officeart/2005/8/layout/chevron2"/>
    <dgm:cxn modelId="{1DE324BA-B274-4C5A-B2C4-76B10AB5EE23}" srcId="{2EC57074-76CA-4C14-99D0-4C479BDBA474}" destId="{CCF5C3E7-988A-4752-9A5B-724A6259A7F9}" srcOrd="1" destOrd="0" parTransId="{C7007C20-670D-4B4C-9FEA-B01AC05E5AF4}" sibTransId="{2276A55A-6B41-431B-874C-B75865B4DC09}"/>
    <dgm:cxn modelId="{0A9837C6-A9CB-4858-A82A-01EC21E70EE9}" srcId="{2EC57074-76CA-4C14-99D0-4C479BDBA474}" destId="{EB822832-DC9F-4949-BDB1-4846A1C6F7C7}" srcOrd="0" destOrd="0" parTransId="{BD9CB071-4026-4767-A80B-2A1AFC3F8C6E}" sibTransId="{52BDD528-A6CC-4596-9265-99C25C242EF6}"/>
    <dgm:cxn modelId="{79DE09DF-7313-4F31-9689-BC5F47AA60F2}" type="presOf" srcId="{DB40E50F-2A16-42CA-B479-D5DCFBD54C23}" destId="{5FAE12D8-BDA9-4B0E-BFB1-D4194950439A}" srcOrd="0" destOrd="0" presId="urn:microsoft.com/office/officeart/2005/8/layout/chevron2"/>
    <dgm:cxn modelId="{0B756DF3-7F23-4D2C-9899-79990B8DF888}" srcId="{CA7B9F6D-40A5-4142-A73F-8DAF4067FCE5}" destId="{ADEC9993-2122-44DB-B53E-77FB998E90CD}" srcOrd="1" destOrd="0" parTransId="{D7176980-EDE1-4CC9-813D-CCA443023AD3}" sibTransId="{E4D51E9F-CAF7-4B67-B867-FFD2B87807A6}"/>
    <dgm:cxn modelId="{E30214E2-81A9-440A-8F22-4A1E31F0D296}" type="presParOf" srcId="{1E558E95-948A-4738-8042-9FF188876B79}" destId="{DDEB3DBD-0030-4642-AACD-0EA4DE81C868}" srcOrd="0" destOrd="0" presId="urn:microsoft.com/office/officeart/2005/8/layout/chevron2"/>
    <dgm:cxn modelId="{49E5BB96-9D9B-4A9A-9E67-5B62FEBE1794}" type="presParOf" srcId="{DDEB3DBD-0030-4642-AACD-0EA4DE81C868}" destId="{5482C45E-E6CB-4A2B-94C7-CFBF2875C0DC}" srcOrd="0" destOrd="0" presId="urn:microsoft.com/office/officeart/2005/8/layout/chevron2"/>
    <dgm:cxn modelId="{54A894B2-424F-48ED-80C0-3E38B4273A5A}" type="presParOf" srcId="{DDEB3DBD-0030-4642-AACD-0EA4DE81C868}" destId="{2E7065F5-CAC2-46EA-9923-DFF6FEF16CAC}" srcOrd="1" destOrd="0" presId="urn:microsoft.com/office/officeart/2005/8/layout/chevron2"/>
    <dgm:cxn modelId="{5E8245C4-2370-44E0-B54A-9B6C767B097A}" type="presParOf" srcId="{1E558E95-948A-4738-8042-9FF188876B79}" destId="{0B86B900-BECF-4ED0-B6CB-DFFA795A6341}" srcOrd="1" destOrd="0" presId="urn:microsoft.com/office/officeart/2005/8/layout/chevron2"/>
    <dgm:cxn modelId="{9D0AF2AB-B259-4800-B64C-A4D3937854E1}" type="presParOf" srcId="{1E558E95-948A-4738-8042-9FF188876B79}" destId="{B6B88BD9-7E95-4200-9B69-9BE6B358C3CE}" srcOrd="2" destOrd="0" presId="urn:microsoft.com/office/officeart/2005/8/layout/chevron2"/>
    <dgm:cxn modelId="{3200C236-15A7-4D29-AB7F-B88FFC6B25AE}" type="presParOf" srcId="{B6B88BD9-7E95-4200-9B69-9BE6B358C3CE}" destId="{5F92D2E3-22E5-4C54-95EE-020C29F5F598}" srcOrd="0" destOrd="0" presId="urn:microsoft.com/office/officeart/2005/8/layout/chevron2"/>
    <dgm:cxn modelId="{96D32400-B014-4346-AD8B-2E3A3ACC659A}" type="presParOf" srcId="{B6B88BD9-7E95-4200-9B69-9BE6B358C3CE}" destId="{5FAE12D8-BDA9-4B0E-BFB1-D4194950439A}"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21E8FA-34C3-4F4F-A7FD-E3EB703903D2}">
      <dsp:nvSpPr>
        <dsp:cNvPr id="0" name=""/>
        <dsp:cNvSpPr/>
      </dsp:nvSpPr>
      <dsp:spPr>
        <a:xfrm>
          <a:off x="6545294" y="2838058"/>
          <a:ext cx="1919007" cy="456636"/>
        </a:xfrm>
        <a:custGeom>
          <a:avLst/>
          <a:gdLst/>
          <a:ahLst/>
          <a:cxnLst/>
          <a:rect l="0" t="0" r="0" b="0"/>
          <a:pathLst>
            <a:path>
              <a:moveTo>
                <a:pt x="0" y="0"/>
              </a:moveTo>
              <a:lnTo>
                <a:pt x="0" y="311184"/>
              </a:lnTo>
              <a:lnTo>
                <a:pt x="1919007" y="311184"/>
              </a:lnTo>
              <a:lnTo>
                <a:pt x="1919007" y="4566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48F7B1-01E2-401E-8343-B52A69173B6F}">
      <dsp:nvSpPr>
        <dsp:cNvPr id="0" name=""/>
        <dsp:cNvSpPr/>
      </dsp:nvSpPr>
      <dsp:spPr>
        <a:xfrm>
          <a:off x="6499574" y="2838058"/>
          <a:ext cx="91440" cy="456636"/>
        </a:xfrm>
        <a:custGeom>
          <a:avLst/>
          <a:gdLst/>
          <a:ahLst/>
          <a:cxnLst/>
          <a:rect l="0" t="0" r="0" b="0"/>
          <a:pathLst>
            <a:path>
              <a:moveTo>
                <a:pt x="45720" y="0"/>
              </a:moveTo>
              <a:lnTo>
                <a:pt x="45720" y="4566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832C4D-68F7-4D66-A0F9-2D2F81712D10}">
      <dsp:nvSpPr>
        <dsp:cNvPr id="0" name=""/>
        <dsp:cNvSpPr/>
      </dsp:nvSpPr>
      <dsp:spPr>
        <a:xfrm>
          <a:off x="4626286" y="2838058"/>
          <a:ext cx="1919007" cy="456636"/>
        </a:xfrm>
        <a:custGeom>
          <a:avLst/>
          <a:gdLst/>
          <a:ahLst/>
          <a:cxnLst/>
          <a:rect l="0" t="0" r="0" b="0"/>
          <a:pathLst>
            <a:path>
              <a:moveTo>
                <a:pt x="1919007" y="0"/>
              </a:moveTo>
              <a:lnTo>
                <a:pt x="1919007" y="311184"/>
              </a:lnTo>
              <a:lnTo>
                <a:pt x="0" y="311184"/>
              </a:lnTo>
              <a:lnTo>
                <a:pt x="0" y="4566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EA1C630-CDB6-4507-AFC2-FCBFC7FCF59E}">
      <dsp:nvSpPr>
        <dsp:cNvPr id="0" name=""/>
        <dsp:cNvSpPr/>
      </dsp:nvSpPr>
      <dsp:spPr>
        <a:xfrm>
          <a:off x="4146534" y="1384409"/>
          <a:ext cx="2398759" cy="456636"/>
        </a:xfrm>
        <a:custGeom>
          <a:avLst/>
          <a:gdLst/>
          <a:ahLst/>
          <a:cxnLst/>
          <a:rect l="0" t="0" r="0" b="0"/>
          <a:pathLst>
            <a:path>
              <a:moveTo>
                <a:pt x="0" y="0"/>
              </a:moveTo>
              <a:lnTo>
                <a:pt x="0" y="311184"/>
              </a:lnTo>
              <a:lnTo>
                <a:pt x="2398759" y="311184"/>
              </a:lnTo>
              <a:lnTo>
                <a:pt x="2398759" y="45663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367278-14F7-47DD-9169-29EF00A39542}">
      <dsp:nvSpPr>
        <dsp:cNvPr id="0" name=""/>
        <dsp:cNvSpPr/>
      </dsp:nvSpPr>
      <dsp:spPr>
        <a:xfrm>
          <a:off x="1747774" y="2838058"/>
          <a:ext cx="959503" cy="456636"/>
        </a:xfrm>
        <a:custGeom>
          <a:avLst/>
          <a:gdLst/>
          <a:ahLst/>
          <a:cxnLst/>
          <a:rect l="0" t="0" r="0" b="0"/>
          <a:pathLst>
            <a:path>
              <a:moveTo>
                <a:pt x="0" y="0"/>
              </a:moveTo>
              <a:lnTo>
                <a:pt x="0" y="311184"/>
              </a:lnTo>
              <a:lnTo>
                <a:pt x="959503" y="311184"/>
              </a:lnTo>
              <a:lnTo>
                <a:pt x="959503" y="4566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89C0F8C-F488-4624-AECC-4ACA4D6A7ECF}">
      <dsp:nvSpPr>
        <dsp:cNvPr id="0" name=""/>
        <dsp:cNvSpPr/>
      </dsp:nvSpPr>
      <dsp:spPr>
        <a:xfrm>
          <a:off x="788270" y="2838058"/>
          <a:ext cx="959503" cy="456636"/>
        </a:xfrm>
        <a:custGeom>
          <a:avLst/>
          <a:gdLst/>
          <a:ahLst/>
          <a:cxnLst/>
          <a:rect l="0" t="0" r="0" b="0"/>
          <a:pathLst>
            <a:path>
              <a:moveTo>
                <a:pt x="959503" y="0"/>
              </a:moveTo>
              <a:lnTo>
                <a:pt x="959503" y="311184"/>
              </a:lnTo>
              <a:lnTo>
                <a:pt x="0" y="311184"/>
              </a:lnTo>
              <a:lnTo>
                <a:pt x="0" y="456636"/>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236445-5965-46F8-B2B2-6502FE36A753}">
      <dsp:nvSpPr>
        <dsp:cNvPr id="0" name=""/>
        <dsp:cNvSpPr/>
      </dsp:nvSpPr>
      <dsp:spPr>
        <a:xfrm>
          <a:off x="1747774" y="1384409"/>
          <a:ext cx="2398759" cy="456636"/>
        </a:xfrm>
        <a:custGeom>
          <a:avLst/>
          <a:gdLst/>
          <a:ahLst/>
          <a:cxnLst/>
          <a:rect l="0" t="0" r="0" b="0"/>
          <a:pathLst>
            <a:path>
              <a:moveTo>
                <a:pt x="2398759" y="0"/>
              </a:moveTo>
              <a:lnTo>
                <a:pt x="2398759" y="311184"/>
              </a:lnTo>
              <a:lnTo>
                <a:pt x="0" y="311184"/>
              </a:lnTo>
              <a:lnTo>
                <a:pt x="0" y="45663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FF966C-3DE0-43B3-BA0A-893B053888EB}">
      <dsp:nvSpPr>
        <dsp:cNvPr id="0" name=""/>
        <dsp:cNvSpPr/>
      </dsp:nvSpPr>
      <dsp:spPr>
        <a:xfrm>
          <a:off x="3361485" y="387397"/>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1B6C633-999D-4DF8-A412-4EC1D62A8574}">
      <dsp:nvSpPr>
        <dsp:cNvPr id="0" name=""/>
        <dsp:cNvSpPr/>
      </dsp:nvSpPr>
      <dsp:spPr>
        <a:xfrm>
          <a:off x="3535941" y="553130"/>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前置作業</a:t>
          </a:r>
        </a:p>
      </dsp:txBody>
      <dsp:txXfrm>
        <a:off x="3565142" y="582331"/>
        <a:ext cx="1511695" cy="938609"/>
      </dsp:txXfrm>
    </dsp:sp>
    <dsp:sp modelId="{D63BEE49-5E15-45A7-95A8-59ABB47EE4CC}">
      <dsp:nvSpPr>
        <dsp:cNvPr id="0" name=""/>
        <dsp:cNvSpPr/>
      </dsp:nvSpPr>
      <dsp:spPr>
        <a:xfrm>
          <a:off x="962726" y="1841046"/>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042A90-C7AE-4F83-8FCE-467B4FF8B30B}">
      <dsp:nvSpPr>
        <dsp:cNvPr id="0" name=""/>
        <dsp:cNvSpPr/>
      </dsp:nvSpPr>
      <dsp:spPr>
        <a:xfrm>
          <a:off x="1137181" y="2006778"/>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地點</a:t>
          </a:r>
        </a:p>
      </dsp:txBody>
      <dsp:txXfrm>
        <a:off x="1166382" y="2035979"/>
        <a:ext cx="1511695" cy="938609"/>
      </dsp:txXfrm>
    </dsp:sp>
    <dsp:sp modelId="{6A3DC800-B2C6-4C59-A30F-48FA5015B947}">
      <dsp:nvSpPr>
        <dsp:cNvPr id="0" name=""/>
        <dsp:cNvSpPr/>
      </dsp:nvSpPr>
      <dsp:spPr>
        <a:xfrm>
          <a:off x="3222" y="3294694"/>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F4ED1D-E578-4F4D-8CFA-A4932E29C283}">
      <dsp:nvSpPr>
        <dsp:cNvPr id="0" name=""/>
        <dsp:cNvSpPr/>
      </dsp:nvSpPr>
      <dsp:spPr>
        <a:xfrm>
          <a:off x="177677" y="3460427"/>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台北車站</a:t>
          </a:r>
        </a:p>
      </dsp:txBody>
      <dsp:txXfrm>
        <a:off x="206878" y="3489628"/>
        <a:ext cx="1511695" cy="938609"/>
      </dsp:txXfrm>
    </dsp:sp>
    <dsp:sp modelId="{B1E32191-5DEB-471C-ABC0-018AC9C0A9EE}">
      <dsp:nvSpPr>
        <dsp:cNvPr id="0" name=""/>
        <dsp:cNvSpPr/>
      </dsp:nvSpPr>
      <dsp:spPr>
        <a:xfrm>
          <a:off x="1922229" y="3294694"/>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39E273-B0FC-4BFB-8860-4C1A59824E9F}">
      <dsp:nvSpPr>
        <dsp:cNvPr id="0" name=""/>
        <dsp:cNvSpPr/>
      </dsp:nvSpPr>
      <dsp:spPr>
        <a:xfrm>
          <a:off x="2096685" y="3460427"/>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信義區</a:t>
          </a:r>
        </a:p>
      </dsp:txBody>
      <dsp:txXfrm>
        <a:off x="2125886" y="3489628"/>
        <a:ext cx="1511695" cy="938609"/>
      </dsp:txXfrm>
    </dsp:sp>
    <dsp:sp modelId="{138A7369-81D0-461C-AE35-120631FFCC73}">
      <dsp:nvSpPr>
        <dsp:cNvPr id="0" name=""/>
        <dsp:cNvSpPr/>
      </dsp:nvSpPr>
      <dsp:spPr>
        <a:xfrm>
          <a:off x="5760245" y="1841046"/>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82D713-BD63-47F2-93AB-929D2298F34C}">
      <dsp:nvSpPr>
        <dsp:cNvPr id="0" name=""/>
        <dsp:cNvSpPr/>
      </dsp:nvSpPr>
      <dsp:spPr>
        <a:xfrm>
          <a:off x="5934700" y="2006778"/>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星級</a:t>
          </a:r>
        </a:p>
      </dsp:txBody>
      <dsp:txXfrm>
        <a:off x="5963901" y="2035979"/>
        <a:ext cx="1511695" cy="938609"/>
      </dsp:txXfrm>
    </dsp:sp>
    <dsp:sp modelId="{CA1C5823-3574-4F8A-89DA-E4573260B7E8}">
      <dsp:nvSpPr>
        <dsp:cNvPr id="0" name=""/>
        <dsp:cNvSpPr/>
      </dsp:nvSpPr>
      <dsp:spPr>
        <a:xfrm>
          <a:off x="3841237" y="3294694"/>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92D2D3-7ADB-433C-BC24-FFC5A4816A46}">
      <dsp:nvSpPr>
        <dsp:cNvPr id="0" name=""/>
        <dsp:cNvSpPr/>
      </dsp:nvSpPr>
      <dsp:spPr>
        <a:xfrm>
          <a:off x="4015692" y="3460427"/>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五星級</a:t>
          </a:r>
        </a:p>
      </dsp:txBody>
      <dsp:txXfrm>
        <a:off x="4044893" y="3489628"/>
        <a:ext cx="1511695" cy="938609"/>
      </dsp:txXfrm>
    </dsp:sp>
    <dsp:sp modelId="{25C21153-8DD3-42BC-B4AC-EDBEF2E9FBA1}">
      <dsp:nvSpPr>
        <dsp:cNvPr id="0" name=""/>
        <dsp:cNvSpPr/>
      </dsp:nvSpPr>
      <dsp:spPr>
        <a:xfrm>
          <a:off x="5760245" y="3294694"/>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6F2511-5DD4-4276-805C-C6F5D8635AD4}">
      <dsp:nvSpPr>
        <dsp:cNvPr id="0" name=""/>
        <dsp:cNvSpPr/>
      </dsp:nvSpPr>
      <dsp:spPr>
        <a:xfrm>
          <a:off x="5934700" y="3460427"/>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四星級</a:t>
          </a:r>
        </a:p>
      </dsp:txBody>
      <dsp:txXfrm>
        <a:off x="5963901" y="3489628"/>
        <a:ext cx="1511695" cy="938609"/>
      </dsp:txXfrm>
    </dsp:sp>
    <dsp:sp modelId="{F73054D7-2034-4836-B509-A3021F731B9F}">
      <dsp:nvSpPr>
        <dsp:cNvPr id="0" name=""/>
        <dsp:cNvSpPr/>
      </dsp:nvSpPr>
      <dsp:spPr>
        <a:xfrm>
          <a:off x="7679253" y="3294694"/>
          <a:ext cx="1570097" cy="99701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F61C3B-D6A0-4FEA-BAC7-6EF74BAECDC7}">
      <dsp:nvSpPr>
        <dsp:cNvPr id="0" name=""/>
        <dsp:cNvSpPr/>
      </dsp:nvSpPr>
      <dsp:spPr>
        <a:xfrm>
          <a:off x="7853708" y="3460427"/>
          <a:ext cx="1570097" cy="99701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zh-TW" altLang="en-US" sz="2500" kern="1200" dirty="0"/>
            <a:t>三星級</a:t>
          </a:r>
        </a:p>
      </dsp:txBody>
      <dsp:txXfrm>
        <a:off x="7882909" y="3489628"/>
        <a:ext cx="1511695" cy="9386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82C45E-E6CB-4A2B-94C7-CFBF2875C0DC}">
      <dsp:nvSpPr>
        <dsp:cNvPr id="0" name=""/>
        <dsp:cNvSpPr/>
      </dsp:nvSpPr>
      <dsp:spPr>
        <a:xfrm rot="5400000">
          <a:off x="-324393" y="619403"/>
          <a:ext cx="2162620" cy="1513834"/>
        </a:xfrm>
        <a:prstGeom prst="chevron">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TW" altLang="en-US" sz="2000" kern="1200" dirty="0">
              <a:latin typeface="Microsoft JhengHei Light" panose="020B0304030504040204" pitchFamily="34" charset="-120"/>
              <a:ea typeface="Microsoft JhengHei Light" panose="020B0304030504040204" pitchFamily="34" charset="-120"/>
            </a:rPr>
            <a:t>建立資料庫</a:t>
          </a:r>
        </a:p>
      </dsp:txBody>
      <dsp:txXfrm rot="-5400000">
        <a:off x="0" y="1051927"/>
        <a:ext cx="1513834" cy="648786"/>
      </dsp:txXfrm>
    </dsp:sp>
    <dsp:sp modelId="{2E7065F5-CAC2-46EA-9923-DFF6FEF16CAC}">
      <dsp:nvSpPr>
        <dsp:cNvPr id="0" name=""/>
        <dsp:cNvSpPr/>
      </dsp:nvSpPr>
      <dsp:spPr>
        <a:xfrm rot="5400000">
          <a:off x="4615929" y="-3076198"/>
          <a:ext cx="1994186" cy="8148121"/>
        </a:xfrm>
        <a:prstGeom prst="round2Same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sym typeface="Arial"/>
            </a:rPr>
            <a:t>透過爬蟲將所有飯店的房型存檔</a:t>
          </a:r>
        </a:p>
        <a:p>
          <a:pPr marL="285750" lvl="1" indent="-285750" algn="l" defTabSz="12446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sym typeface="Arial"/>
            </a:rPr>
            <a:t>建立每間飯店的資料庫</a:t>
          </a:r>
        </a:p>
      </dsp:txBody>
      <dsp:txXfrm rot="-5400000">
        <a:off x="1538962" y="98117"/>
        <a:ext cx="8050773" cy="1799490"/>
      </dsp:txXfrm>
    </dsp:sp>
    <dsp:sp modelId="{5F92D2E3-22E5-4C54-95EE-020C29F5F598}">
      <dsp:nvSpPr>
        <dsp:cNvPr id="0" name=""/>
        <dsp:cNvSpPr/>
      </dsp:nvSpPr>
      <dsp:spPr>
        <a:xfrm rot="5400000">
          <a:off x="-324393" y="2516014"/>
          <a:ext cx="2162620" cy="1513834"/>
        </a:xfrm>
        <a:prstGeom prst="chevron">
          <a:avLst/>
        </a:prstGeom>
        <a:solidFill>
          <a:srgbClr val="FF0000"/>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zh-TW" altLang="en-US" sz="1900" kern="1200" dirty="0">
              <a:latin typeface="Microsoft JhengHei Light" panose="020B0304030504040204" pitchFamily="34" charset="-120"/>
              <a:ea typeface="Microsoft JhengHei Light" panose="020B0304030504040204" pitchFamily="34" charset="-120"/>
            </a:rPr>
            <a:t>蒐集每日房價</a:t>
          </a:r>
        </a:p>
      </dsp:txBody>
      <dsp:txXfrm rot="-5400000">
        <a:off x="0" y="2948538"/>
        <a:ext cx="1513834" cy="648786"/>
      </dsp:txXfrm>
    </dsp:sp>
    <dsp:sp modelId="{5FAE12D8-BDA9-4B0E-BFB1-D4194950439A}">
      <dsp:nvSpPr>
        <dsp:cNvPr id="0" name=""/>
        <dsp:cNvSpPr/>
      </dsp:nvSpPr>
      <dsp:spPr>
        <a:xfrm rot="5400000">
          <a:off x="4910171" y="-1234418"/>
          <a:ext cx="1405703" cy="8198377"/>
        </a:xfrm>
        <a:prstGeom prst="round2SameRect">
          <a:avLst/>
        </a:prstGeom>
        <a:solidFill>
          <a:schemeClr val="lt1">
            <a:alpha val="90000"/>
            <a:hueOff val="0"/>
            <a:satOff val="0"/>
            <a:lumOff val="0"/>
            <a:alphaOff val="0"/>
          </a:schemeClr>
        </a:solidFill>
        <a:ln w="25400" cap="flat" cmpd="sng" algn="ctr">
          <a:solidFill>
            <a:srgbClr val="FF0000"/>
          </a:solidFill>
          <a:prstDash val="solid"/>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28600" lvl="1" indent="-228600" algn="l" defTabSz="10668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rPr>
            <a:t>改變不同入住日、飯店進行搜尋</a:t>
          </a:r>
        </a:p>
        <a:p>
          <a:pPr marL="228600" lvl="1" indent="-228600" algn="l" defTabSz="1066800">
            <a:lnSpc>
              <a:spcPct val="90000"/>
            </a:lnSpc>
            <a:spcBef>
              <a:spcPct val="0"/>
            </a:spcBef>
            <a:spcAft>
              <a:spcPct val="15000"/>
            </a:spcAft>
            <a:buChar char="•"/>
          </a:pPr>
          <a:r>
            <a:rPr lang="zh-TW" altLang="en-US" sz="2800" b="1" i="0" u="none" strike="noStrike" kern="1200" cap="none" dirty="0">
              <a:solidFill>
                <a:srgbClr val="505B73"/>
              </a:solidFill>
              <a:latin typeface="Microsoft JhengHei Light" panose="020B0304030504040204" pitchFamily="34" charset="-120"/>
              <a:ea typeface="Microsoft JhengHei Light" panose="020B0304030504040204" pitchFamily="34" charset="-120"/>
              <a:cs typeface="Arial"/>
            </a:rPr>
            <a:t>將相對應飯店房型的房價存入資料庫中</a:t>
          </a:r>
        </a:p>
      </dsp:txBody>
      <dsp:txXfrm rot="-5400000">
        <a:off x="1513835" y="2230539"/>
        <a:ext cx="8129756" cy="126846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大家好，我是鄭恆安，我的專題是</a:t>
            </a:r>
            <a:r>
              <a:rPr lang="zh-TW" altLang="en-US" sz="1100" b="1" dirty="0">
                <a:solidFill>
                  <a:srgbClr val="505B73"/>
                </a:solidFill>
                <a:latin typeface="Microsoft JhengHei Light" panose="020B0304030504040204" pitchFamily="34" charset="-120"/>
                <a:ea typeface="Microsoft JhengHei Light" panose="020B0304030504040204" pitchFamily="34" charset="-120"/>
              </a:rPr>
              <a:t>線上訂房平台調價策略之研究</a:t>
            </a:r>
          </a:p>
          <a:p>
            <a:pPr marL="0" lvl="0" indent="0" algn="l" rtl="0">
              <a:spcBef>
                <a:spcPts val="0"/>
              </a:spcBef>
              <a:spcAft>
                <a:spcPts val="0"/>
              </a:spcAft>
              <a:buNone/>
            </a:pPr>
            <a:endParaRPr dirty="0"/>
          </a:p>
        </p:txBody>
      </p:sp>
      <p:sp>
        <p:nvSpPr>
          <p:cNvPr id="90" name="Google Shape;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接下來要介紹視覺化分析。以下以入住日、訂房日、間隔天數三項變因作代表。</a:t>
            </a:r>
          </a:p>
        </p:txBody>
      </p:sp>
    </p:spTree>
    <p:extLst>
      <p:ext uri="{BB962C8B-B14F-4D97-AF65-F5344CB8AC3E}">
        <p14:creationId xmlns:p14="http://schemas.microsoft.com/office/powerpoint/2010/main" val="3128781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首先我要分析入住日對房價的影響。這張圖是以入住日為橫軸、房價為縱軸，圖上四條線分別代表四個不同的訂房日。從圖中可以發現，在</a:t>
            </a:r>
            <a:r>
              <a:rPr lang="en-US" altLang="zh-TW" dirty="0"/>
              <a:t>2021/1/1</a:t>
            </a:r>
            <a:r>
              <a:rPr lang="zh-TW" altLang="en-US" dirty="0"/>
              <a:t>號後，房價走勢大多呈週期性變化，高峰是假日、低點是平日，偶爾的突起則是因為特殊假日</a:t>
            </a:r>
            <a:r>
              <a:rPr lang="en-US" altLang="zh-TW" dirty="0"/>
              <a:t>(</a:t>
            </a:r>
            <a:r>
              <a:rPr lang="zh-TW" altLang="en-US" dirty="0"/>
              <a:t>如</a:t>
            </a:r>
            <a:r>
              <a:rPr lang="en-US" altLang="zh-TW" dirty="0"/>
              <a:t>:6/14</a:t>
            </a:r>
            <a:r>
              <a:rPr lang="zh-TW" altLang="en-US" dirty="0"/>
              <a:t>的端午節</a:t>
            </a:r>
            <a:r>
              <a:rPr lang="en-US" altLang="zh-TW" dirty="0"/>
              <a:t>)</a:t>
            </a:r>
            <a:r>
              <a:rPr lang="zh-TW" altLang="en-US" dirty="0"/>
              <a:t>。而在</a:t>
            </a:r>
            <a:r>
              <a:rPr lang="en-US" altLang="zh-TW" dirty="0"/>
              <a:t>2021/1/1</a:t>
            </a:r>
            <a:r>
              <a:rPr lang="zh-TW" altLang="en-US" dirty="0"/>
              <a:t>前可能是因為疫情緣故導致房價需要隨時調整，所以看不出明顯的規律。此外，我們還可以發現針對相同入住日</a:t>
            </a:r>
            <a:r>
              <a:rPr lang="en-US" altLang="zh-TW" dirty="0"/>
              <a:t>(ex:11/1)</a:t>
            </a:r>
            <a:r>
              <a:rPr lang="zh-TW" altLang="en-US" dirty="0"/>
              <a:t>，在四個不同訂房日，得到的房價也不一樣。圖中若有斷點，代表當天的房間已賣完。</a:t>
            </a:r>
            <a:endParaRPr lang="en-US" altLang="zh-TW" dirty="0"/>
          </a:p>
        </p:txBody>
      </p:sp>
    </p:spTree>
    <p:extLst>
      <p:ext uri="{BB962C8B-B14F-4D97-AF65-F5344CB8AC3E}">
        <p14:creationId xmlns:p14="http://schemas.microsoft.com/office/powerpoint/2010/main" val="34321915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接下來是</a:t>
            </a:r>
            <a:r>
              <a:rPr lang="zh-TW" altLang="en-US" sz="1100" b="1" dirty="0">
                <a:solidFill>
                  <a:srgbClr val="363A4D"/>
                </a:solidFill>
                <a:latin typeface="Helvetica Neue"/>
              </a:rPr>
              <a:t>訂房日對房價的影響。</a:t>
            </a:r>
            <a:r>
              <a:rPr lang="zh-TW" altLang="en-US" dirty="0"/>
              <a:t>這張圖是以訂房日為橫軸、房價為縱軸，圖上四條線分別代表四個不同的入住日。從圖中可以發現，早鳥優惠不完全存在，越早訂房的房價不一定越低。此外，我們還可以發現飯店有時會同時調價</a:t>
            </a:r>
            <a:r>
              <a:rPr lang="en-US" altLang="zh-TW" dirty="0"/>
              <a:t>(</a:t>
            </a:r>
            <a:r>
              <a:rPr lang="zh-TW" altLang="en-US" dirty="0"/>
              <a:t>如</a:t>
            </a:r>
            <a:r>
              <a:rPr lang="en-US" altLang="zh-TW" dirty="0"/>
              <a:t>:7/28)</a:t>
            </a:r>
            <a:r>
              <a:rPr lang="zh-TW" altLang="en-US" dirty="0"/>
              <a:t>。</a:t>
            </a:r>
          </a:p>
        </p:txBody>
      </p:sp>
    </p:spTree>
    <p:extLst>
      <p:ext uri="{BB962C8B-B14F-4D97-AF65-F5344CB8AC3E}">
        <p14:creationId xmlns:p14="http://schemas.microsoft.com/office/powerpoint/2010/main" val="1839406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最後，</a:t>
            </a:r>
            <a:r>
              <a:rPr lang="zh-TW" altLang="en-US" sz="1100" b="1" dirty="0">
                <a:solidFill>
                  <a:srgbClr val="363A4D"/>
                </a:solidFill>
                <a:latin typeface="Helvetica Neue"/>
              </a:rPr>
              <a:t>間隔天數對房價的影響。</a:t>
            </a:r>
            <a:r>
              <a:rPr lang="zh-TW" altLang="en-US" dirty="0"/>
              <a:t>這張圖是以間隔天數為橫軸、房價為縱軸，圖上四條線分別代表四個不同的入住日。此外，我們還可以發現飯店有時會在相同間隔天數</a:t>
            </a:r>
            <a:r>
              <a:rPr lang="en-US" altLang="zh-TW" dirty="0"/>
              <a:t>(</a:t>
            </a:r>
            <a:r>
              <a:rPr lang="zh-TW" altLang="en-US" dirty="0"/>
              <a:t>如</a:t>
            </a:r>
            <a:r>
              <a:rPr lang="en-US" altLang="zh-TW" dirty="0"/>
              <a:t>65</a:t>
            </a:r>
            <a:r>
              <a:rPr lang="zh-TW" altLang="en-US" dirty="0"/>
              <a:t>天前或</a:t>
            </a:r>
            <a:r>
              <a:rPr lang="en-US" altLang="zh-TW" dirty="0"/>
              <a:t>20</a:t>
            </a:r>
            <a:r>
              <a:rPr lang="zh-TW" altLang="en-US" dirty="0"/>
              <a:t>天前</a:t>
            </a:r>
            <a:r>
              <a:rPr lang="en-US" altLang="zh-TW" dirty="0"/>
              <a:t>)</a:t>
            </a:r>
            <a:r>
              <a:rPr lang="zh-TW" altLang="en-US" dirty="0"/>
              <a:t>同時調價。從這兩張圖中，我們都可以發現房價主要由入住日所決定，其他變因只是影響小幅度的價錢調整。</a:t>
            </a:r>
          </a:p>
        </p:txBody>
      </p:sp>
    </p:spTree>
    <p:extLst>
      <p:ext uri="{BB962C8B-B14F-4D97-AF65-F5344CB8AC3E}">
        <p14:creationId xmlns:p14="http://schemas.microsoft.com/office/powerpoint/2010/main" val="2051146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接下來要介紹視覺化分析。以下以入住日、訂房日、間隔天數三項變因作代表。</a:t>
            </a:r>
          </a:p>
        </p:txBody>
      </p:sp>
    </p:spTree>
    <p:extLst>
      <p:ext uri="{BB962C8B-B14F-4D97-AF65-F5344CB8AC3E}">
        <p14:creationId xmlns:p14="http://schemas.microsoft.com/office/powerpoint/2010/main" val="3692068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接下來介紹本研究所使用的統計回歸與機器學習模型。</a:t>
            </a:r>
          </a:p>
        </p:txBody>
      </p:sp>
    </p:spTree>
    <p:extLst>
      <p:ext uri="{BB962C8B-B14F-4D97-AF65-F5344CB8AC3E}">
        <p14:creationId xmlns:p14="http://schemas.microsoft.com/office/powerpoint/2010/main" val="825275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接下來介紹本研究所使用的統計回歸與機器學習模型。</a:t>
            </a:r>
          </a:p>
        </p:txBody>
      </p:sp>
    </p:spTree>
    <p:extLst>
      <p:ext uri="{BB962C8B-B14F-4D97-AF65-F5344CB8AC3E}">
        <p14:creationId xmlns:p14="http://schemas.microsoft.com/office/powerpoint/2010/main" val="8021713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機器學習模型方面，我使用</a:t>
            </a:r>
            <a:r>
              <a:rPr lang="en-US" altLang="zh-TW" b="1" dirty="0">
                <a:solidFill>
                  <a:srgbClr val="505B73"/>
                </a:solidFill>
                <a:latin typeface="Microsoft JhengHei Light" panose="020B0304030504040204" pitchFamily="34" charset="-120"/>
                <a:ea typeface="Microsoft JhengHei Light" panose="020B0304030504040204" pitchFamily="34" charset="-120"/>
              </a:rPr>
              <a:t>Random Forest</a:t>
            </a:r>
            <a:r>
              <a:rPr lang="zh-TW" altLang="en-US" b="1" dirty="0">
                <a:solidFill>
                  <a:srgbClr val="505B73"/>
                </a:solidFill>
                <a:latin typeface="Microsoft JhengHei Light" panose="020B0304030504040204" pitchFamily="34" charset="-120"/>
                <a:ea typeface="Microsoft JhengHei Light" panose="020B0304030504040204" pitchFamily="34" charset="-120"/>
              </a:rPr>
              <a:t>與</a:t>
            </a:r>
            <a:r>
              <a:rPr lang="en-US" altLang="zh-TW" b="1" dirty="0" err="1">
                <a:solidFill>
                  <a:srgbClr val="505B73"/>
                </a:solidFill>
                <a:latin typeface="Microsoft JhengHei Light" panose="020B0304030504040204" pitchFamily="34" charset="-120"/>
                <a:ea typeface="Microsoft JhengHei Light" panose="020B0304030504040204" pitchFamily="34" charset="-120"/>
              </a:rPr>
              <a:t>XGBoost</a:t>
            </a:r>
            <a:r>
              <a:rPr lang="zh-TW" altLang="en-US" b="1" dirty="0">
                <a:solidFill>
                  <a:srgbClr val="505B73"/>
                </a:solidFill>
                <a:latin typeface="Microsoft JhengHei Light" panose="020B0304030504040204" pitchFamily="34" charset="-120"/>
                <a:ea typeface="Microsoft JhengHei Light" panose="020B0304030504040204" pitchFamily="34" charset="-120"/>
              </a:rPr>
              <a:t>兩種</a:t>
            </a:r>
            <a:r>
              <a:rPr lang="zh-TW" altLang="en-US" dirty="0"/>
              <a:t>，主要是因為這兩種是目前較常見與成效都不錯的模型。</a:t>
            </a:r>
          </a:p>
        </p:txBody>
      </p:sp>
    </p:spTree>
    <p:extLst>
      <p:ext uri="{BB962C8B-B14F-4D97-AF65-F5344CB8AC3E}">
        <p14:creationId xmlns:p14="http://schemas.microsoft.com/office/powerpoint/2010/main" val="7495588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以下是我的研究方法，首先我蒐集資料，建立房價資料庫。接著，透過視覺化分析，初步歸納可能的變因。再來，訓練調價模型。最後比較各個方法的預測結果。</a:t>
            </a:r>
            <a:endParaRPr dirty="0"/>
          </a:p>
        </p:txBody>
      </p:sp>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36373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這裡我使用相同的例子來解釋房型歸一化。首先，先針對</a:t>
            </a:r>
            <a:r>
              <a:rPr lang="en-US" altLang="zh-TW" dirty="0"/>
              <a:t>Room A</a:t>
            </a:r>
            <a:r>
              <a:rPr lang="zh-TW" altLang="en-US" dirty="0"/>
              <a:t>、</a:t>
            </a:r>
            <a:r>
              <a:rPr lang="en-US" altLang="zh-TW" dirty="0"/>
              <a:t>Room B</a:t>
            </a:r>
            <a:r>
              <a:rPr lang="zh-TW" altLang="en-US" dirty="0"/>
              <a:t>各自做歸一化，我們可以發現看似毫無關聯的房價，彼此間有類似的調價關係，而這也能在實際資料中看出端倪。同一家飯店會有數種房型</a:t>
            </a:r>
            <a:r>
              <a:rPr lang="en-US" altLang="zh-TW" dirty="0"/>
              <a:t>(ex:</a:t>
            </a:r>
            <a:r>
              <a:rPr lang="zh-TW" altLang="en-US" dirty="0"/>
              <a:t>單人房、雙人房等等</a:t>
            </a:r>
            <a:r>
              <a:rPr lang="en-US" altLang="zh-TW" dirty="0"/>
              <a:t>)</a:t>
            </a:r>
            <a:r>
              <a:rPr lang="zh-TW" altLang="en-US" dirty="0"/>
              <a:t>，價錢也會有所不同，但是經過視覺化分析後我發現，大部分的房型的房價有類似的走勢。</a:t>
            </a:r>
            <a:endParaRPr lang="en-US" altLang="zh-TW" dirty="0"/>
          </a:p>
        </p:txBody>
      </p:sp>
    </p:spTree>
    <p:extLst>
      <p:ext uri="{BB962C8B-B14F-4D97-AF65-F5344CB8AC3E}">
        <p14:creationId xmlns:p14="http://schemas.microsoft.com/office/powerpoint/2010/main" val="3016245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我的研究主要是要藉由機器學習來建構出飯店調價預測模型用來預測飯店房價。</a:t>
            </a:r>
            <a:endParaRPr lang="en-US" altLang="zh-TW" dirty="0"/>
          </a:p>
        </p:txBody>
      </p:sp>
      <p:sp>
        <p:nvSpPr>
          <p:cNvPr id="82" name="Google Shape;8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機器學習模型方面，我使用</a:t>
            </a:r>
            <a:r>
              <a:rPr lang="en-US" altLang="zh-TW" b="1" dirty="0">
                <a:solidFill>
                  <a:srgbClr val="505B73"/>
                </a:solidFill>
                <a:latin typeface="Microsoft JhengHei Light" panose="020B0304030504040204" pitchFamily="34" charset="-120"/>
                <a:ea typeface="Microsoft JhengHei Light" panose="020B0304030504040204" pitchFamily="34" charset="-120"/>
              </a:rPr>
              <a:t>Random Forest</a:t>
            </a:r>
            <a:r>
              <a:rPr lang="zh-TW" altLang="en-US" b="1" dirty="0">
                <a:solidFill>
                  <a:srgbClr val="505B73"/>
                </a:solidFill>
                <a:latin typeface="Microsoft JhengHei Light" panose="020B0304030504040204" pitchFamily="34" charset="-120"/>
                <a:ea typeface="Microsoft JhengHei Light" panose="020B0304030504040204" pitchFamily="34" charset="-120"/>
              </a:rPr>
              <a:t>與</a:t>
            </a:r>
            <a:r>
              <a:rPr lang="en-US" altLang="zh-TW" b="1" dirty="0" err="1">
                <a:solidFill>
                  <a:srgbClr val="505B73"/>
                </a:solidFill>
                <a:latin typeface="Microsoft JhengHei Light" panose="020B0304030504040204" pitchFamily="34" charset="-120"/>
                <a:ea typeface="Microsoft JhengHei Light" panose="020B0304030504040204" pitchFamily="34" charset="-120"/>
              </a:rPr>
              <a:t>XGBoost</a:t>
            </a:r>
            <a:r>
              <a:rPr lang="zh-TW" altLang="en-US" b="1" dirty="0">
                <a:solidFill>
                  <a:srgbClr val="505B73"/>
                </a:solidFill>
                <a:latin typeface="Microsoft JhengHei Light" panose="020B0304030504040204" pitchFamily="34" charset="-120"/>
                <a:ea typeface="Microsoft JhengHei Light" panose="020B0304030504040204" pitchFamily="34" charset="-120"/>
              </a:rPr>
              <a:t>兩種</a:t>
            </a:r>
            <a:r>
              <a:rPr lang="zh-TW" altLang="en-US" dirty="0"/>
              <a:t>，主要是因為這兩種是目前較常見與成效都不錯的模型。</a:t>
            </a:r>
          </a:p>
        </p:txBody>
      </p:sp>
    </p:spTree>
    <p:extLst>
      <p:ext uri="{BB962C8B-B14F-4D97-AF65-F5344CB8AC3E}">
        <p14:creationId xmlns:p14="http://schemas.microsoft.com/office/powerpoint/2010/main" val="3013583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首先是統計回歸模型，我使用</a:t>
            </a:r>
            <a:r>
              <a:rPr lang="en-US" altLang="zh-TW" dirty="0"/>
              <a:t>Linear</a:t>
            </a:r>
            <a:r>
              <a:rPr lang="zh-TW" altLang="en-US" dirty="0"/>
              <a:t>與</a:t>
            </a:r>
            <a:r>
              <a:rPr lang="en-US" altLang="zh-TW" dirty="0"/>
              <a:t>Ridge Regression</a:t>
            </a:r>
            <a:r>
              <a:rPr lang="zh-TW" altLang="en-US" dirty="0"/>
              <a:t>。</a:t>
            </a:r>
            <a:r>
              <a:rPr lang="en-US" altLang="zh-TW" b="1" dirty="0">
                <a:solidFill>
                  <a:srgbClr val="505B73"/>
                </a:solidFill>
                <a:latin typeface="Microsoft JhengHei Light" panose="020B0304030504040204" pitchFamily="34" charset="-120"/>
                <a:ea typeface="Microsoft JhengHei Light" panose="020B0304030504040204" pitchFamily="34" charset="-120"/>
              </a:rPr>
              <a:t>Linear Regression </a:t>
            </a:r>
            <a:r>
              <a:rPr lang="zh-TW" altLang="en-US" b="1" dirty="0">
                <a:solidFill>
                  <a:srgbClr val="505B73"/>
                </a:solidFill>
                <a:latin typeface="Microsoft JhengHei Light" panose="020B0304030504040204" pitchFamily="34" charset="-120"/>
                <a:ea typeface="Microsoft JhengHei Light" panose="020B0304030504040204" pitchFamily="34" charset="-120"/>
              </a:rPr>
              <a:t>就是我們最熟悉的回歸直線，</a:t>
            </a:r>
            <a:r>
              <a:rPr lang="en-US" altLang="zh-TW" b="1" dirty="0">
                <a:solidFill>
                  <a:srgbClr val="505B73"/>
                </a:solidFill>
                <a:latin typeface="Microsoft JhengHei Light" panose="020B0304030504040204" pitchFamily="34" charset="-120"/>
                <a:ea typeface="Microsoft JhengHei Light" panose="020B0304030504040204" pitchFamily="34" charset="-120"/>
              </a:rPr>
              <a:t>Ridge Regression</a:t>
            </a:r>
            <a:r>
              <a:rPr lang="zh-TW" altLang="en-US" b="1" dirty="0">
                <a:solidFill>
                  <a:srgbClr val="505B73"/>
                </a:solidFill>
                <a:latin typeface="Microsoft JhengHei Light" panose="020B0304030504040204" pitchFamily="34" charset="-120"/>
                <a:ea typeface="Microsoft JhengHei Light" panose="020B0304030504040204" pitchFamily="34" charset="-120"/>
              </a:rPr>
              <a:t> 則是改良版的線性回歸模型，可以預防過度擬合的問題。</a:t>
            </a:r>
            <a:endParaRPr lang="zh-TW" altLang="en-US" dirty="0"/>
          </a:p>
        </p:txBody>
      </p:sp>
    </p:spTree>
    <p:extLst>
      <p:ext uri="{BB962C8B-B14F-4D97-AF65-F5344CB8AC3E}">
        <p14:creationId xmlns:p14="http://schemas.microsoft.com/office/powerpoint/2010/main" val="7185103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機器學習模型方面，我使用</a:t>
            </a:r>
            <a:r>
              <a:rPr lang="en-US" altLang="zh-TW" b="1" dirty="0">
                <a:solidFill>
                  <a:srgbClr val="505B73"/>
                </a:solidFill>
                <a:latin typeface="Microsoft JhengHei Light" panose="020B0304030504040204" pitchFamily="34" charset="-120"/>
                <a:ea typeface="Microsoft JhengHei Light" panose="020B0304030504040204" pitchFamily="34" charset="-120"/>
              </a:rPr>
              <a:t>Random Forest</a:t>
            </a:r>
            <a:r>
              <a:rPr lang="zh-TW" altLang="en-US" b="1" dirty="0">
                <a:solidFill>
                  <a:srgbClr val="505B73"/>
                </a:solidFill>
                <a:latin typeface="Microsoft JhengHei Light" panose="020B0304030504040204" pitchFamily="34" charset="-120"/>
                <a:ea typeface="Microsoft JhengHei Light" panose="020B0304030504040204" pitchFamily="34" charset="-120"/>
              </a:rPr>
              <a:t>與</a:t>
            </a:r>
            <a:r>
              <a:rPr lang="en-US" altLang="zh-TW" b="1" dirty="0" err="1">
                <a:solidFill>
                  <a:srgbClr val="505B73"/>
                </a:solidFill>
                <a:latin typeface="Microsoft JhengHei Light" panose="020B0304030504040204" pitchFamily="34" charset="-120"/>
                <a:ea typeface="Microsoft JhengHei Light" panose="020B0304030504040204" pitchFamily="34" charset="-120"/>
              </a:rPr>
              <a:t>XGBoost</a:t>
            </a:r>
            <a:r>
              <a:rPr lang="zh-TW" altLang="en-US" b="1" dirty="0">
                <a:solidFill>
                  <a:srgbClr val="505B73"/>
                </a:solidFill>
                <a:latin typeface="Microsoft JhengHei Light" panose="020B0304030504040204" pitchFamily="34" charset="-120"/>
                <a:ea typeface="Microsoft JhengHei Light" panose="020B0304030504040204" pitchFamily="34" charset="-120"/>
              </a:rPr>
              <a:t>兩種</a:t>
            </a:r>
            <a:r>
              <a:rPr lang="zh-TW" altLang="en-US" dirty="0"/>
              <a:t>，主要是因為這兩種是目前較常見與成效都不錯的模型。</a:t>
            </a:r>
          </a:p>
        </p:txBody>
      </p:sp>
    </p:spTree>
    <p:extLst>
      <p:ext uri="{BB962C8B-B14F-4D97-AF65-F5344CB8AC3E}">
        <p14:creationId xmlns:p14="http://schemas.microsoft.com/office/powerpoint/2010/main" val="3967838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機器學習模型方面，我使用</a:t>
            </a:r>
            <a:r>
              <a:rPr lang="en-US" altLang="zh-TW" b="1" dirty="0">
                <a:solidFill>
                  <a:srgbClr val="505B73"/>
                </a:solidFill>
                <a:latin typeface="Microsoft JhengHei Light" panose="020B0304030504040204" pitchFamily="34" charset="-120"/>
                <a:ea typeface="Microsoft JhengHei Light" panose="020B0304030504040204" pitchFamily="34" charset="-120"/>
              </a:rPr>
              <a:t>Random Forest</a:t>
            </a:r>
            <a:r>
              <a:rPr lang="zh-TW" altLang="en-US" b="1" dirty="0">
                <a:solidFill>
                  <a:srgbClr val="505B73"/>
                </a:solidFill>
                <a:latin typeface="Microsoft JhengHei Light" panose="020B0304030504040204" pitchFamily="34" charset="-120"/>
                <a:ea typeface="Microsoft JhengHei Light" panose="020B0304030504040204" pitchFamily="34" charset="-120"/>
              </a:rPr>
              <a:t>與</a:t>
            </a:r>
            <a:r>
              <a:rPr lang="en-US" altLang="zh-TW" b="1" dirty="0" err="1">
                <a:solidFill>
                  <a:srgbClr val="505B73"/>
                </a:solidFill>
                <a:latin typeface="Microsoft JhengHei Light" panose="020B0304030504040204" pitchFamily="34" charset="-120"/>
                <a:ea typeface="Microsoft JhengHei Light" panose="020B0304030504040204" pitchFamily="34" charset="-120"/>
              </a:rPr>
              <a:t>XGBoost</a:t>
            </a:r>
            <a:r>
              <a:rPr lang="zh-TW" altLang="en-US" b="1" dirty="0">
                <a:solidFill>
                  <a:srgbClr val="505B73"/>
                </a:solidFill>
                <a:latin typeface="Microsoft JhengHei Light" panose="020B0304030504040204" pitchFamily="34" charset="-120"/>
                <a:ea typeface="Microsoft JhengHei Light" panose="020B0304030504040204" pitchFamily="34" charset="-120"/>
              </a:rPr>
              <a:t>兩種</a:t>
            </a:r>
            <a:r>
              <a:rPr lang="zh-TW" altLang="en-US" dirty="0"/>
              <a:t>，主要是因為這兩種是目前較常見與成效都不錯的模型。</a:t>
            </a:r>
          </a:p>
        </p:txBody>
      </p:sp>
    </p:spTree>
    <p:extLst>
      <p:ext uri="{BB962C8B-B14F-4D97-AF65-F5344CB8AC3E}">
        <p14:creationId xmlns:p14="http://schemas.microsoft.com/office/powerpoint/2010/main" val="24519319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然而，因為剛剛有提到同一間飯店不同房型間的調價策略是類似的走勢，但因為不完全相同，所以我多考慮是否有增加房型的這個特徵。這張圖同樣以</a:t>
            </a:r>
            <a:r>
              <a:rPr lang="en-US" altLang="zh-TW" dirty="0"/>
              <a:t>6/1</a:t>
            </a:r>
            <a:r>
              <a:rPr lang="zh-TW" altLang="en-US" dirty="0"/>
              <a:t>為入住日在不同時間訂房的房價實際與預測走勢，紫色的線是房價實際走勢，四條線分別代表四個不同模型的預測結果。從圖可以看到這兩個模型的的預測結果都比特徵歸一化的好很多。</a:t>
            </a:r>
          </a:p>
        </p:txBody>
      </p:sp>
    </p:spTree>
    <p:extLst>
      <p:ext uri="{BB962C8B-B14F-4D97-AF65-F5344CB8AC3E}">
        <p14:creationId xmlns:p14="http://schemas.microsoft.com/office/powerpoint/2010/main" val="25763732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我的研究目標有以下兩點。</a:t>
            </a:r>
            <a:r>
              <a:rPr lang="en-US" altLang="zh-TW" dirty="0"/>
              <a:t>1.</a:t>
            </a:r>
            <a:r>
              <a:rPr lang="zh-TW" altLang="en-US" dirty="0"/>
              <a:t>找出影響房價調整的變因。</a:t>
            </a:r>
            <a:r>
              <a:rPr lang="en-US" altLang="zh-TW" dirty="0"/>
              <a:t>2. </a:t>
            </a:r>
            <a:r>
              <a:rPr lang="zh-TW" altLang="en-US" dirty="0"/>
              <a:t>建構調價模型。</a:t>
            </a:r>
            <a:endParaRPr dirty="0"/>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79862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這是我的參考資料</a:t>
            </a:r>
            <a:endParaRPr dirty="0"/>
          </a:p>
        </p:txBody>
      </p:sp>
      <p:sp>
        <p:nvSpPr>
          <p:cNvPr id="216" name="Google Shape;21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zh-TW" altLang="en-US" sz="1100" dirty="0">
                <a:solidFill>
                  <a:srgbClr val="505B73"/>
                </a:solidFill>
                <a:latin typeface="Helvetica Neue"/>
              </a:rPr>
              <a:t>感謝國立台灣大學資訊工程系 廖世偉教授</a:t>
            </a:r>
          </a:p>
          <a:p>
            <a:pPr marL="158750" indent="0">
              <a:spcBef>
                <a:spcPts val="1000"/>
              </a:spcBef>
              <a:buClr>
                <a:srgbClr val="505B73"/>
              </a:buClr>
              <a:buSzPts val="2400"/>
              <a:buNone/>
            </a:pPr>
            <a:r>
              <a:rPr lang="zh-TW" altLang="en-US" sz="1100" dirty="0">
                <a:solidFill>
                  <a:srgbClr val="505B73"/>
                </a:solidFill>
                <a:latin typeface="Helvetica Neue"/>
              </a:rPr>
              <a:t>感謝國立台灣大學資訊工程系 謝銘鋒博士生、廖羿瑋碩士生</a:t>
            </a:r>
            <a:endParaRPr lang="en-US" altLang="zh-TW" sz="1100" dirty="0">
              <a:solidFill>
                <a:srgbClr val="505B73"/>
              </a:solidFill>
              <a:latin typeface="Helvetica Neue"/>
            </a:endParaRPr>
          </a:p>
          <a:p>
            <a:pPr marL="158750" indent="0">
              <a:spcBef>
                <a:spcPts val="1000"/>
              </a:spcBef>
              <a:buClr>
                <a:srgbClr val="505B73"/>
              </a:buClr>
              <a:buSzPts val="2400"/>
              <a:buNone/>
            </a:pPr>
            <a:r>
              <a:rPr lang="zh-TW" altLang="en-US" sz="1100" dirty="0">
                <a:solidFill>
                  <a:srgbClr val="505B73"/>
                </a:solidFill>
                <a:latin typeface="Helvetica Neue"/>
              </a:rPr>
              <a:t>感謝實驗室的學長姐</a:t>
            </a:r>
            <a:endParaRPr lang="en-US" altLang="zh-TW" sz="1100" b="0" i="0" u="none" strike="noStrike" cap="none" dirty="0">
              <a:solidFill>
                <a:srgbClr val="505B73"/>
              </a:solidFill>
              <a:latin typeface="Helvetica Neue"/>
              <a:sym typeface="Helvetica Neue"/>
            </a:endParaRPr>
          </a:p>
          <a:p>
            <a:pPr marL="158750" indent="0">
              <a:spcBef>
                <a:spcPts val="1000"/>
              </a:spcBef>
              <a:buClr>
                <a:srgbClr val="505B73"/>
              </a:buClr>
              <a:buSzPts val="2400"/>
              <a:buNone/>
            </a:pPr>
            <a:r>
              <a:rPr lang="zh-TW" altLang="en-US" sz="1100" b="0" i="0" u="none" strike="noStrike" cap="none" dirty="0">
                <a:solidFill>
                  <a:srgbClr val="505B73"/>
                </a:solidFill>
                <a:latin typeface="Helvetica Neue"/>
                <a:ea typeface="Helvetica Neue"/>
                <a:cs typeface="Helvetica Neue"/>
                <a:sym typeface="Helvetica Neue"/>
              </a:rPr>
              <a:t>感謝國立臺灣師範大學附屬高級中學 數學科 洪允東老師</a:t>
            </a:r>
            <a:endParaRPr lang="en-US" altLang="zh-TW" sz="1100" b="0" i="0" u="none" strike="noStrike" cap="none" dirty="0">
              <a:solidFill>
                <a:srgbClr val="505B73"/>
              </a:solidFill>
              <a:latin typeface="Helvetica Neue"/>
              <a:ea typeface="Helvetica Neue"/>
              <a:cs typeface="Helvetica Neue"/>
              <a:sym typeface="Helvetica Neue"/>
            </a:endParaRPr>
          </a:p>
          <a:p>
            <a:pPr marL="158750" indent="0">
              <a:spcBef>
                <a:spcPts val="1000"/>
              </a:spcBef>
              <a:buClr>
                <a:srgbClr val="505B73"/>
              </a:buClr>
              <a:buSzPts val="2400"/>
              <a:buNone/>
            </a:pPr>
            <a:r>
              <a:rPr lang="zh-TW" altLang="en-US" sz="1100" b="0" i="0" u="none" strike="noStrike" cap="none" dirty="0">
                <a:solidFill>
                  <a:srgbClr val="505B73"/>
                </a:solidFill>
                <a:latin typeface="Helvetica Neue"/>
                <a:ea typeface="Helvetica Neue"/>
                <a:cs typeface="Helvetica Neue"/>
                <a:sym typeface="Helvetica Neue"/>
              </a:rPr>
              <a:t>感謝國立臺灣師範大學附屬高級中學 物理科 陳智勝老師</a:t>
            </a:r>
            <a:endParaRPr lang="en-US" altLang="zh-TW" sz="1100" b="0" i="0" u="none" strike="noStrike" cap="none" dirty="0">
              <a:solidFill>
                <a:srgbClr val="505B73"/>
              </a:solidFill>
              <a:latin typeface="Helvetica Neue"/>
              <a:ea typeface="Helvetica Neue"/>
              <a:cs typeface="Helvetica Neue"/>
              <a:sym typeface="Helvetica Neue"/>
            </a:endParaRPr>
          </a:p>
          <a:p>
            <a:pPr marL="158750" indent="0">
              <a:spcBef>
                <a:spcPts val="1000"/>
              </a:spcBef>
              <a:buClr>
                <a:srgbClr val="505B73"/>
              </a:buClr>
              <a:buSzPts val="2400"/>
              <a:buNone/>
            </a:pPr>
            <a:r>
              <a:rPr lang="zh-TW" altLang="en-US" sz="1100" b="0" i="0" u="none" strike="noStrike" cap="none" dirty="0">
                <a:solidFill>
                  <a:srgbClr val="505B73"/>
                </a:solidFill>
                <a:latin typeface="Helvetica Neue"/>
                <a:ea typeface="Helvetica Neue"/>
                <a:cs typeface="Helvetica Neue"/>
                <a:sym typeface="Helvetica Neue"/>
              </a:rPr>
              <a:t>感謝國立臺灣師範大學附屬高級中學 科學班 陳昭錦主任</a:t>
            </a:r>
          </a:p>
          <a:p>
            <a:pPr marL="0" lvl="0" indent="0" algn="l" rtl="0">
              <a:spcBef>
                <a:spcPts val="0"/>
              </a:spcBef>
              <a:spcAft>
                <a:spcPts val="0"/>
              </a:spcAft>
              <a:buNone/>
            </a:pPr>
            <a:endParaRPr dirty="0"/>
          </a:p>
        </p:txBody>
      </p:sp>
      <p:sp>
        <p:nvSpPr>
          <p:cNvPr id="225" name="Google Shape;22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我的研究動機來自以下三點</a:t>
            </a:r>
            <a:endParaRPr lang="en-US" altLang="zh-TW"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zh-TW" altLang="en-US" dirty="0"/>
              <a:t>有次我在訂房時，發現每天的房價都有所改變。如何訂到最低的房價。因此，我想建構出飯店的調價策略。</a:t>
            </a:r>
            <a:endParaRPr dirty="0"/>
          </a:p>
        </p:txBody>
      </p:sp>
      <p:sp>
        <p:nvSpPr>
          <p:cNvPr id="98" name="Google Shape;9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我的研究目標有以下兩點。</a:t>
            </a:r>
            <a:r>
              <a:rPr lang="en-US" altLang="zh-TW" dirty="0"/>
              <a:t>1.</a:t>
            </a:r>
            <a:r>
              <a:rPr lang="zh-TW" altLang="en-US" dirty="0"/>
              <a:t>找出影響房價調整的變因。</a:t>
            </a:r>
            <a:r>
              <a:rPr lang="en-US" altLang="zh-TW" dirty="0"/>
              <a:t>2. </a:t>
            </a:r>
            <a:r>
              <a:rPr lang="zh-TW" altLang="en-US" dirty="0"/>
              <a:t>建構調價模型。</a:t>
            </a:r>
            <a:endParaRPr dirty="0"/>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a:buFont typeface="Wingdings" panose="05000000000000000000" pitchFamily="2" charset="2"/>
              <a:buChar char="Ø"/>
            </a:pPr>
            <a:r>
              <a:rPr lang="zh-TW" altLang="en-US" dirty="0"/>
              <a:t>這裡，我要先介紹研究中使用的一些名詞</a:t>
            </a:r>
            <a:endParaRPr lang="en-US" altLang="zh-TW" dirty="0"/>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間隔天數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訂房日與入住日的天數差</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en-US" altLang="zh-TW" b="1" dirty="0">
                <a:solidFill>
                  <a:srgbClr val="505B73"/>
                </a:solidFill>
                <a:latin typeface="Microsoft JhengHei Light" panose="020B0304030504040204" pitchFamily="34" charset="-120"/>
                <a:ea typeface="Microsoft JhengHei Light" panose="020B0304030504040204" pitchFamily="34" charset="-120"/>
              </a:rPr>
              <a:t>MAPE</a:t>
            </a:r>
            <a:r>
              <a:rPr lang="zh-TW" altLang="en-US" b="1" dirty="0">
                <a:solidFill>
                  <a:srgbClr val="505B73"/>
                </a:solidFill>
                <a:latin typeface="Microsoft JhengHei Light" panose="020B0304030504040204" pitchFamily="34" charset="-120"/>
                <a:ea typeface="Microsoft JhengHei Light" panose="020B0304030504040204" pitchFamily="34" charset="-120"/>
              </a:rPr>
              <a:t>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絕對值平均百分誤差，越小代表誤差越少</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歸一化：根據資料中的最大最小值，將所有數值縮放到</a:t>
            </a:r>
            <a:r>
              <a:rPr lang="en-US" altLang="zh-TW" b="1" dirty="0">
                <a:solidFill>
                  <a:srgbClr val="505B73"/>
                </a:solidFill>
                <a:latin typeface="Microsoft JhengHei Light" panose="020B0304030504040204" pitchFamily="34" charset="-120"/>
                <a:ea typeface="Microsoft JhengHei Light" panose="020B0304030504040204" pitchFamily="34" charset="-120"/>
              </a:rPr>
              <a:t>0</a:t>
            </a:r>
            <a:r>
              <a:rPr lang="zh-TW" altLang="en-US" b="1" dirty="0">
                <a:solidFill>
                  <a:srgbClr val="505B73"/>
                </a:solidFill>
                <a:latin typeface="Microsoft JhengHei Light" panose="020B0304030504040204" pitchFamily="34" charset="-120"/>
                <a:ea typeface="Microsoft JhengHei Light" panose="020B0304030504040204" pitchFamily="34" charset="-120"/>
              </a:rPr>
              <a:t>和</a:t>
            </a:r>
            <a:r>
              <a:rPr lang="en-US" altLang="zh-TW" b="1" dirty="0">
                <a:solidFill>
                  <a:srgbClr val="505B73"/>
                </a:solidFill>
                <a:latin typeface="Microsoft JhengHei Light" panose="020B0304030504040204" pitchFamily="34" charset="-120"/>
                <a:ea typeface="Microsoft JhengHei Light" panose="020B0304030504040204" pitchFamily="34" charset="-120"/>
              </a:rPr>
              <a:t>1</a:t>
            </a:r>
            <a:r>
              <a:rPr lang="zh-TW" altLang="en-US" b="1" dirty="0">
                <a:solidFill>
                  <a:srgbClr val="505B73"/>
                </a:solidFill>
                <a:latin typeface="Microsoft JhengHei Light" panose="020B0304030504040204" pitchFamily="34" charset="-120"/>
                <a:ea typeface="Microsoft JhengHei Light" panose="020B0304030504040204" pitchFamily="34" charset="-120"/>
              </a:rPr>
              <a:t>之間</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特徵：針對變因所細分過的調價模型的欄位</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訓練集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所有房價資料中的</a:t>
            </a:r>
            <a:r>
              <a:rPr lang="en-US" altLang="zh-TW" b="1" dirty="0">
                <a:solidFill>
                  <a:srgbClr val="505B73"/>
                </a:solidFill>
                <a:latin typeface="Microsoft JhengHei Light" panose="020B0304030504040204" pitchFamily="34" charset="-120"/>
                <a:ea typeface="Microsoft JhengHei Light" panose="020B0304030504040204" pitchFamily="34" charset="-120"/>
              </a:rPr>
              <a:t>70%</a:t>
            </a:r>
            <a:r>
              <a:rPr lang="zh-TW" altLang="en-US" b="1" dirty="0">
                <a:solidFill>
                  <a:srgbClr val="505B73"/>
                </a:solidFill>
                <a:latin typeface="Microsoft JhengHei Light" panose="020B0304030504040204" pitchFamily="34" charset="-120"/>
                <a:ea typeface="Microsoft JhengHei Light" panose="020B0304030504040204" pitchFamily="34" charset="-120"/>
              </a:rPr>
              <a:t>，用來訓練模型</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測試集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所有房價資料中的</a:t>
            </a:r>
            <a:r>
              <a:rPr lang="en-US" altLang="zh-TW" b="1" dirty="0">
                <a:solidFill>
                  <a:srgbClr val="505B73"/>
                </a:solidFill>
                <a:latin typeface="Microsoft JhengHei Light" panose="020B0304030504040204" pitchFamily="34" charset="-120"/>
                <a:ea typeface="Microsoft JhengHei Light" panose="020B0304030504040204" pitchFamily="34" charset="-120"/>
              </a:rPr>
              <a:t>30%</a:t>
            </a:r>
            <a:r>
              <a:rPr lang="zh-TW" altLang="en-US" b="1" dirty="0">
                <a:solidFill>
                  <a:srgbClr val="505B73"/>
                </a:solidFill>
                <a:latin typeface="Microsoft JhengHei Light" panose="020B0304030504040204" pitchFamily="34" charset="-120"/>
                <a:ea typeface="Microsoft JhengHei Light" panose="020B0304030504040204" pitchFamily="34" charset="-120"/>
              </a:rPr>
              <a:t>，用來觀察模型表現</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marL="158750" indent="0">
              <a:buNone/>
            </a:pPr>
            <a:endParaRPr lang="zh-TW" altLang="en-US" dirty="0"/>
          </a:p>
        </p:txBody>
      </p:sp>
    </p:spTree>
    <p:extLst>
      <p:ext uri="{BB962C8B-B14F-4D97-AF65-F5344CB8AC3E}">
        <p14:creationId xmlns:p14="http://schemas.microsoft.com/office/powerpoint/2010/main" val="1283224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以下是我的研究方法，首先我蒐集資料，建立房價資料庫。接著，透過視覺化分析，初步歸納可能的變因。再來，訓練調價模型。最後比較各個方法的預測結果。</a:t>
            </a:r>
            <a:endParaRPr dirty="0"/>
          </a:p>
        </p:txBody>
      </p:sp>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再來我要介紹如何建立房價資料庫。</a:t>
            </a:r>
          </a:p>
        </p:txBody>
      </p:sp>
    </p:spTree>
    <p:extLst>
      <p:ext uri="{BB962C8B-B14F-4D97-AF65-F5344CB8AC3E}">
        <p14:creationId xmlns:p14="http://schemas.microsoft.com/office/powerpoint/2010/main" val="2215669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我選定台北市飯店密度最高的兩個區域，台北車站、信義區，五、四、三星級的飯店作為研究對象。</a:t>
            </a:r>
          </a:p>
        </p:txBody>
      </p:sp>
    </p:spTree>
    <p:extLst>
      <p:ext uri="{BB962C8B-B14F-4D97-AF65-F5344CB8AC3E}">
        <p14:creationId xmlns:p14="http://schemas.microsoft.com/office/powerpoint/2010/main" val="3814842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pPr marL="158750" indent="0">
              <a:buNone/>
            </a:pPr>
            <a:r>
              <a:rPr lang="zh-TW" altLang="en-US" dirty="0"/>
              <a:t>選定好研究對象後，我先將每個符合條件的飯店一一建檔。之後每天改變不同入住日進行搜尋，並將房價存入資料庫中。</a:t>
            </a:r>
          </a:p>
        </p:txBody>
      </p:sp>
    </p:spTree>
    <p:extLst>
      <p:ext uri="{BB962C8B-B14F-4D97-AF65-F5344CB8AC3E}">
        <p14:creationId xmlns:p14="http://schemas.microsoft.com/office/powerpoint/2010/main" val="1598590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及內容" type="obj">
  <p:cSld name="OBJECT">
    <p:spTree>
      <p:nvGrpSpPr>
        <p:cNvPr id="1" name="Shape 17"/>
        <p:cNvGrpSpPr/>
        <p:nvPr/>
      </p:nvGrpSpPr>
      <p:grpSpPr>
        <a:xfrm>
          <a:off x="0" y="0"/>
          <a:ext cx="0" cy="0"/>
          <a:chOff x="0" y="0"/>
          <a:chExt cx="0" cy="0"/>
        </a:xfrm>
      </p:grpSpPr>
      <p:sp>
        <p:nvSpPr>
          <p:cNvPr id="18" name="Google Shape;18;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23"/>
        <p:cNvGrpSpPr/>
        <p:nvPr/>
      </p:nvGrpSpPr>
      <p:grpSpPr>
        <a:xfrm>
          <a:off x="0" y="0"/>
          <a:ext cx="0" cy="0"/>
          <a:chOff x="0" y="0"/>
          <a:chExt cx="0" cy="0"/>
        </a:xfrm>
      </p:grpSpPr>
      <p:sp>
        <p:nvSpPr>
          <p:cNvPr id="24" name="Google Shape;24;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兩個內容" type="twoObj">
  <p:cSld name="TWO_OBJECTS">
    <p:spTree>
      <p:nvGrpSpPr>
        <p:cNvPr id="1" name="Shape 29"/>
        <p:cNvGrpSpPr/>
        <p:nvPr/>
      </p:nvGrpSpPr>
      <p:grpSpPr>
        <a:xfrm>
          <a:off x="0" y="0"/>
          <a:ext cx="0" cy="0"/>
          <a:chOff x="0" y="0"/>
          <a:chExt cx="0" cy="0"/>
        </a:xfrm>
      </p:grpSpPr>
      <p:sp>
        <p:nvSpPr>
          <p:cNvPr id="30" name="Google Shape;3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含輔助字幕的內容" type="objTx">
  <p:cSld name="OBJECT_WITH_CAPTION_TEXT">
    <p:spTree>
      <p:nvGrpSpPr>
        <p:cNvPr id="1" name="Shape 54"/>
        <p:cNvGrpSpPr/>
        <p:nvPr/>
      </p:nvGrpSpPr>
      <p:grpSpPr>
        <a:xfrm>
          <a:off x="0" y="0"/>
          <a:ext cx="0" cy="0"/>
          <a:chOff x="0" y="0"/>
          <a:chExt cx="0" cy="0"/>
        </a:xfrm>
      </p:grpSpPr>
      <p:sp>
        <p:nvSpPr>
          <p:cNvPr id="55" name="Google Shape;55;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含輔助字幕的圖片" type="picTx">
  <p:cSld name="PICTURE_WITH_CAPTION_TEXT">
    <p:spTree>
      <p:nvGrpSpPr>
        <p:cNvPr id="1" name="Shape 61"/>
        <p:cNvGrpSpPr/>
        <p:nvPr/>
      </p:nvGrpSpPr>
      <p:grpSpPr>
        <a:xfrm>
          <a:off x="0" y="0"/>
          <a:ext cx="0" cy="0"/>
          <a:chOff x="0" y="0"/>
          <a:chExt cx="0" cy="0"/>
        </a:xfrm>
      </p:grpSpPr>
      <p:sp>
        <p:nvSpPr>
          <p:cNvPr id="62" name="Google Shape;62;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3"/>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4" name="Google Shape;64;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68"/>
        <p:cNvGrpSpPr/>
        <p:nvPr/>
      </p:nvGrpSpPr>
      <p:grpSpPr>
        <a:xfrm>
          <a:off x="0" y="0"/>
          <a:ext cx="0" cy="0"/>
          <a:chOff x="0" y="0"/>
          <a:chExt cx="0" cy="0"/>
        </a:xfrm>
      </p:grpSpPr>
      <p:sp>
        <p:nvSpPr>
          <p:cNvPr id="69" name="Google Shape;69;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74"/>
        <p:cNvGrpSpPr/>
        <p:nvPr/>
      </p:nvGrpSpPr>
      <p:grpSpPr>
        <a:xfrm>
          <a:off x="0" y="0"/>
          <a:ext cx="0" cy="0"/>
          <a:chOff x="0" y="0"/>
          <a:chExt cx="0" cy="0"/>
        </a:xfrm>
      </p:grpSpPr>
      <p:sp>
        <p:nvSpPr>
          <p:cNvPr id="75" name="Google Shape;75;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標題投影片" type="title">
  <p:cSld name="標題投影片">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rgbClr val="888888"/>
                </a:solidFill>
              </a:defRPr>
            </a:lvl1pPr>
            <a:lvl2pPr marL="0" lvl="1" indent="0" algn="r">
              <a:spcBef>
                <a:spcPts val="0"/>
              </a:spcBef>
              <a:buNone/>
              <a:defRPr sz="1200">
                <a:solidFill>
                  <a:srgbClr val="888888"/>
                </a:solidFill>
              </a:defRPr>
            </a:lvl2pPr>
            <a:lvl3pPr marL="0" lvl="2" indent="0" algn="r">
              <a:spcBef>
                <a:spcPts val="0"/>
              </a:spcBef>
              <a:buNone/>
              <a:defRPr sz="1200">
                <a:solidFill>
                  <a:srgbClr val="888888"/>
                </a:solidFill>
              </a:defRPr>
            </a:lvl3pPr>
            <a:lvl4pPr marL="0" lvl="3" indent="0" algn="r">
              <a:spcBef>
                <a:spcPts val="0"/>
              </a:spcBef>
              <a:buNone/>
              <a:defRPr sz="1200">
                <a:solidFill>
                  <a:srgbClr val="888888"/>
                </a:solidFill>
              </a:defRPr>
            </a:lvl4pPr>
            <a:lvl5pPr marL="0" lvl="4" indent="0" algn="r">
              <a:spcBef>
                <a:spcPts val="0"/>
              </a:spcBef>
              <a:buNone/>
              <a:defRPr sz="1200">
                <a:solidFill>
                  <a:srgbClr val="888888"/>
                </a:solidFill>
              </a:defRPr>
            </a:lvl5pPr>
            <a:lvl6pPr marL="0" lvl="5" indent="0" algn="r">
              <a:spcBef>
                <a:spcPts val="0"/>
              </a:spcBef>
              <a:buNone/>
              <a:defRPr sz="1200">
                <a:solidFill>
                  <a:srgbClr val="888888"/>
                </a:solidFill>
              </a:defRPr>
            </a:lvl6pPr>
            <a:lvl7pPr marL="0" lvl="6" indent="0" algn="r">
              <a:spcBef>
                <a:spcPts val="0"/>
              </a:spcBef>
              <a:buNone/>
              <a:defRPr sz="1200">
                <a:solidFill>
                  <a:srgbClr val="888888"/>
                </a:solidFill>
              </a:defRPr>
            </a:lvl7pPr>
            <a:lvl8pPr marL="0" lvl="7" indent="0" algn="r">
              <a:spcBef>
                <a:spcPts val="0"/>
              </a:spcBef>
              <a:buNone/>
              <a:defRPr sz="1200">
                <a:solidFill>
                  <a:srgbClr val="888888"/>
                </a:solidFill>
              </a:defRPr>
            </a:lvl8pPr>
            <a:lvl9pPr marL="0" lvl="8" indent="0" algn="r">
              <a:spcBef>
                <a:spcPts val="0"/>
              </a:spcBef>
              <a:buNone/>
              <a:defRPr sz="1200">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0184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Google Shape;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Google Shape;1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6" r:id="rId5"/>
    <p:sldLayoutId id="2147483657" r:id="rId6"/>
    <p:sldLayoutId id="2147483658" r:id="rId7"/>
    <p:sldLayoutId id="2147483659" r:id="rId8"/>
    <p:sldLayoutId id="214748366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pn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2.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1026" name="Picture 2">
            <a:extLst>
              <a:ext uri="{FF2B5EF4-FFF2-40B4-BE49-F238E27FC236}">
                <a16:creationId xmlns:a16="http://schemas.microsoft.com/office/drawing/2014/main" id="{B57E40C6-0F40-467A-A5E7-5A5AFBEC7B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3" name="Google Shape;93;p1"/>
          <p:cNvSpPr txBox="1"/>
          <p:nvPr/>
        </p:nvSpPr>
        <p:spPr>
          <a:xfrm>
            <a:off x="740230" y="1886697"/>
            <a:ext cx="10681196" cy="2152093"/>
          </a:xfrm>
          <a:prstGeom prst="rect">
            <a:avLst/>
          </a:prstGeom>
          <a:noFill/>
          <a:ln>
            <a:noFill/>
          </a:ln>
        </p:spPr>
        <p:txBody>
          <a:bodyPr spcFirstLastPara="1" wrap="square" lIns="91425" tIns="45700" rIns="91425" bIns="45700" anchor="b" anchorCtr="0">
            <a:noAutofit/>
          </a:bodyPr>
          <a:lstStyle/>
          <a:p>
            <a:pPr marL="0" lvl="0" indent="0" algn="ctr">
              <a:lnSpc>
                <a:spcPct val="130000"/>
              </a:lnSpc>
              <a:buClr>
                <a:srgbClr val="505B73"/>
              </a:buClr>
              <a:buSzPct val="100000"/>
              <a:buFont typeface="Arial"/>
              <a:buNone/>
            </a:pPr>
            <a:r>
              <a:rPr lang="zh-TW" altLang="en-US" sz="5400" b="1" dirty="0">
                <a:solidFill>
                  <a:srgbClr val="505B73"/>
                </a:solidFill>
                <a:latin typeface="Microsoft JhengHei Light" panose="020B0304030504040204" pitchFamily="34" charset="-120"/>
                <a:ea typeface="Microsoft JhengHei Light" panose="020B0304030504040204" pitchFamily="34" charset="-120"/>
              </a:rPr>
              <a:t>線上訂房平台調價策略之研究</a:t>
            </a:r>
            <a:endParaRPr sz="5400" b="1" dirty="0">
              <a:solidFill>
                <a:srgbClr val="505B73"/>
              </a:solidFill>
              <a:latin typeface="Microsoft JhengHei Light" panose="020B0304030504040204" pitchFamily="34" charset="-120"/>
              <a:ea typeface="Microsoft JhengHei Light" panose="020B0304030504040204" pitchFamily="34" charset="-120"/>
            </a:endParaRPr>
          </a:p>
        </p:txBody>
      </p:sp>
      <p:sp>
        <p:nvSpPr>
          <p:cNvPr id="94" name="Google Shape;94;p1"/>
          <p:cNvSpPr txBox="1"/>
          <p:nvPr/>
        </p:nvSpPr>
        <p:spPr>
          <a:xfrm>
            <a:off x="2294849" y="3787779"/>
            <a:ext cx="7979130" cy="1316819"/>
          </a:xfrm>
          <a:prstGeom prst="rect">
            <a:avLst/>
          </a:prstGeom>
          <a:noFill/>
          <a:ln>
            <a:noFill/>
          </a:ln>
        </p:spPr>
        <p:txBody>
          <a:bodyPr spcFirstLastPara="1" wrap="square" lIns="91425" tIns="45700" rIns="91425" bIns="45700" anchor="b" anchorCtr="0">
            <a:normAutofit/>
          </a:bodyPr>
          <a:lstStyle/>
          <a:p>
            <a:pPr marL="0" marR="0" lvl="0" indent="0" algn="l" rtl="0">
              <a:lnSpc>
                <a:spcPct val="120000"/>
              </a:lnSpc>
              <a:spcBef>
                <a:spcPts val="0"/>
              </a:spcBef>
              <a:spcAft>
                <a:spcPts val="0"/>
              </a:spcAft>
              <a:buClr>
                <a:srgbClr val="505B73"/>
              </a:buClr>
              <a:buSzPts val="1800"/>
              <a:buFont typeface="Helvetica Neue"/>
              <a:buNone/>
            </a:pPr>
            <a:r>
              <a:rPr lang="en-US" sz="1800" b="0" i="0" u="none" strike="noStrike" cap="none" dirty="0" err="1">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作者</a:t>
            </a:r>
            <a:r>
              <a:rPr lang="en-US"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a:t>
            </a:r>
            <a:r>
              <a:rPr lang="zh-TW" altLang="en-US"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鄭恆安</a:t>
            </a:r>
            <a:endParaRPr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endParaRPr>
          </a:p>
          <a:p>
            <a:pPr marL="0" marR="0" lvl="0" indent="0" algn="l" rtl="0">
              <a:lnSpc>
                <a:spcPct val="120000"/>
              </a:lnSpc>
              <a:spcBef>
                <a:spcPts val="0"/>
              </a:spcBef>
              <a:spcAft>
                <a:spcPts val="0"/>
              </a:spcAft>
              <a:buClr>
                <a:srgbClr val="505B73"/>
              </a:buClr>
              <a:buSzPts val="1800"/>
              <a:buFont typeface="Helvetica Neue"/>
              <a:buNone/>
            </a:pPr>
            <a:r>
              <a:rPr lang="en-US" sz="1800" b="0" i="0" u="none" strike="noStrike" cap="none" dirty="0" err="1">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指導教授：國立臺灣大學</a:t>
            </a:r>
            <a:r>
              <a:rPr lang="en-US"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 </a:t>
            </a:r>
            <a:r>
              <a:rPr lang="zh-TW" altLang="en-US" sz="1800"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資訊工程</a:t>
            </a:r>
            <a:r>
              <a:rPr lang="en-US"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系 </a:t>
            </a:r>
            <a:r>
              <a:rPr lang="zh-TW" altLang="en-US" sz="1800"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廖世偉</a:t>
            </a:r>
            <a:r>
              <a:rPr lang="en-US" sz="1800" b="0" i="0" u="none" strike="noStrike" cap="none" dirty="0" err="1">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教授</a:t>
            </a:r>
            <a:endParaRPr sz="1800" dirty="0">
              <a:solidFill>
                <a:schemeClr val="tx1"/>
              </a:solidFill>
              <a:latin typeface="Microsoft JhengHei Light" panose="020B0304030504040204" pitchFamily="34" charset="-120"/>
              <a:ea typeface="Microsoft JhengHei Light" panose="020B0304030504040204" pitchFamily="34" charset="-120"/>
            </a:endParaRPr>
          </a:p>
          <a:p>
            <a:pPr>
              <a:lnSpc>
                <a:spcPct val="120000"/>
              </a:lnSpc>
              <a:buClr>
                <a:srgbClr val="505B73"/>
              </a:buClr>
              <a:buSzPts val="1800"/>
            </a:pPr>
            <a:r>
              <a:rPr lang="en-US" sz="1800" b="0" i="0" u="none" strike="noStrike" cap="none" dirty="0" err="1">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助教</a:t>
            </a:r>
            <a:r>
              <a:rPr lang="en-US" sz="1800" b="0" i="0" u="none" strike="noStrike" cap="none" dirty="0">
                <a:solidFill>
                  <a:schemeClr val="tx1"/>
                </a:solidFill>
                <a:latin typeface="Microsoft JhengHei Light" panose="020B0304030504040204" pitchFamily="34" charset="-120"/>
                <a:ea typeface="Microsoft JhengHei Light" panose="020B0304030504040204" pitchFamily="34" charset="-120"/>
                <a:cs typeface="Helvetica Neue"/>
                <a:sym typeface="Helvetica Neue"/>
              </a:rPr>
              <a:t>：</a:t>
            </a:r>
            <a:r>
              <a:rPr lang="zh-TW" altLang="en-US" sz="1800" dirty="0">
                <a:solidFill>
                  <a:schemeClr val="tx1"/>
                </a:solidFill>
                <a:latin typeface="Microsoft JhengHei Light" panose="020B0304030504040204" pitchFamily="34" charset="-120"/>
                <a:ea typeface="Microsoft JhengHei Light" panose="020B0304030504040204" pitchFamily="34" charset="-120"/>
              </a:rPr>
              <a:t>謝銘鋒博士生、廖羿瑋碩士生</a:t>
            </a:r>
            <a:br>
              <a:rPr lang="en-US" sz="1800" b="0" i="0" u="none" strike="noStrike" cap="none" dirty="0">
                <a:solidFill>
                  <a:srgbClr val="292929"/>
                </a:solidFill>
                <a:latin typeface="Helvetica Neue"/>
                <a:ea typeface="Helvetica Neue"/>
                <a:cs typeface="Helvetica Neue"/>
                <a:sym typeface="Helvetica Neue"/>
              </a:rPr>
            </a:br>
            <a:endParaRPr sz="500" b="0" i="0" u="none" strike="noStrike" cap="none" dirty="0">
              <a:solidFill>
                <a:srgbClr val="505B73"/>
              </a:solidFill>
              <a:latin typeface="Helvetica Neue"/>
              <a:ea typeface="Helvetica Neue"/>
              <a:cs typeface="Helvetica Neue"/>
              <a:sym typeface="Helvetica Neue"/>
            </a:endParaRPr>
          </a:p>
        </p:txBody>
      </p:sp>
      <p:sp>
        <p:nvSpPr>
          <p:cNvPr id="95" name="Google Shape;95;p1"/>
          <p:cNvSpPr txBox="1"/>
          <p:nvPr/>
        </p:nvSpPr>
        <p:spPr>
          <a:xfrm>
            <a:off x="11421426" y="5911895"/>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a:solidFill>
                  <a:srgbClr val="505B73"/>
                </a:solidFill>
                <a:latin typeface="Helvetica Neue"/>
                <a:ea typeface="Helvetica Neue"/>
                <a:cs typeface="Helvetica Neue"/>
                <a:sym typeface="Helvetica Neue"/>
              </a:rPr>
              <a:t>01</a:t>
            </a:r>
            <a:br>
              <a:rPr lang="en-US" sz="3200" b="0" i="0" u="none" strike="noStrike" cap="none">
                <a:solidFill>
                  <a:srgbClr val="505B73"/>
                </a:solidFill>
                <a:latin typeface="Helvetica Neue"/>
                <a:ea typeface="Helvetica Neue"/>
                <a:cs typeface="Helvetica Neue"/>
                <a:sym typeface="Helvetica Neue"/>
              </a:rPr>
            </a:br>
            <a:endParaRPr sz="900" b="0" i="0" u="none" strike="noStrike" cap="none">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4F57900-F77E-445D-8E29-4EAA4D583698}"/>
              </a:ext>
            </a:extLst>
          </p:cNvPr>
          <p:cNvPicPr preferRelativeResize="0"/>
          <p:nvPr/>
        </p:nvPicPr>
        <p:blipFill rotWithShape="1">
          <a:blip r:embed="rId3"/>
          <a:srcRect/>
          <a:stretch/>
        </p:blipFill>
        <p:spPr>
          <a:xfrm>
            <a:off x="3047" y="0"/>
            <a:ext cx="12185904" cy="6858000"/>
          </a:xfrm>
          <a:prstGeom prst="rect">
            <a:avLst/>
          </a:prstGeom>
          <a:noFill/>
          <a:ln>
            <a:noFill/>
          </a:ln>
        </p:spPr>
      </p:pic>
      <p:sp>
        <p:nvSpPr>
          <p:cNvPr id="2" name="標題 1">
            <a:extLst>
              <a:ext uri="{FF2B5EF4-FFF2-40B4-BE49-F238E27FC236}">
                <a16:creationId xmlns:a16="http://schemas.microsoft.com/office/drawing/2014/main" id="{E1B2653B-A927-419D-826F-AA782EF56952}"/>
              </a:ext>
            </a:extLst>
          </p:cNvPr>
          <p:cNvSpPr>
            <a:spLocks noGrp="1"/>
          </p:cNvSpPr>
          <p:nvPr>
            <p:ph type="title"/>
          </p:nvPr>
        </p:nvSpPr>
        <p:spPr/>
        <p:txBody>
          <a:bodyPr>
            <a:normAutofit/>
          </a:bodyPr>
          <a:lstStyle/>
          <a:p>
            <a:r>
              <a:rPr lang="zh-TW" altLang="en-US" sz="4800" b="1" dirty="0">
                <a:solidFill>
                  <a:srgbClr val="363A4D"/>
                </a:solidFill>
                <a:latin typeface="Helvetica Neue"/>
              </a:rPr>
              <a:t>視覺化分析</a:t>
            </a:r>
          </a:p>
        </p:txBody>
      </p:sp>
      <p:sp>
        <p:nvSpPr>
          <p:cNvPr id="5" name="Google Shape;119;p4">
            <a:extLst>
              <a:ext uri="{FF2B5EF4-FFF2-40B4-BE49-F238E27FC236}">
                <a16:creationId xmlns:a16="http://schemas.microsoft.com/office/drawing/2014/main" id="{44BD81B8-78A8-4E3D-840A-BC124BA61FE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10</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885005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8971D1AE-58AC-492C-9FC7-6C5407CE6E2B}"/>
              </a:ext>
            </a:extLst>
          </p:cNvPr>
          <p:cNvPicPr preferRelativeResize="0"/>
          <p:nvPr/>
        </p:nvPicPr>
        <p:blipFill rotWithShape="1">
          <a:blip r:embed="rId3"/>
          <a:srcRect/>
          <a:stretch/>
        </p:blipFill>
        <p:spPr>
          <a:xfrm>
            <a:off x="1805" y="1016"/>
            <a:ext cx="12188389" cy="6855968"/>
          </a:xfrm>
          <a:prstGeom prst="rect">
            <a:avLst/>
          </a:prstGeom>
          <a:noFill/>
          <a:ln>
            <a:noFill/>
          </a:ln>
        </p:spPr>
      </p:pic>
      <p:sp>
        <p:nvSpPr>
          <p:cNvPr id="2" name="標題 1">
            <a:extLst>
              <a:ext uri="{FF2B5EF4-FFF2-40B4-BE49-F238E27FC236}">
                <a16:creationId xmlns:a16="http://schemas.microsoft.com/office/drawing/2014/main" id="{F218D997-F698-46CA-809A-CB7DF069F675}"/>
              </a:ext>
            </a:extLst>
          </p:cNvPr>
          <p:cNvSpPr>
            <a:spLocks noGrp="1"/>
          </p:cNvSpPr>
          <p:nvPr>
            <p:ph type="title"/>
          </p:nvPr>
        </p:nvSpPr>
        <p:spPr/>
        <p:txBody>
          <a:bodyPr>
            <a:normAutofit/>
          </a:bodyPr>
          <a:lstStyle/>
          <a:p>
            <a:r>
              <a:rPr lang="zh-TW" altLang="en-US" sz="4800" b="1" dirty="0">
                <a:solidFill>
                  <a:srgbClr val="363A4D"/>
                </a:solidFill>
                <a:latin typeface="Helvetica Neue"/>
              </a:rPr>
              <a:t>入住日對房價的影響</a:t>
            </a:r>
          </a:p>
        </p:txBody>
      </p:sp>
      <p:pic>
        <p:nvPicPr>
          <p:cNvPr id="5" name="圖片 4">
            <a:extLst>
              <a:ext uri="{FF2B5EF4-FFF2-40B4-BE49-F238E27FC236}">
                <a16:creationId xmlns:a16="http://schemas.microsoft.com/office/drawing/2014/main" id="{7BE3D467-1C5F-44E3-874B-4B6538C62CAF}"/>
              </a:ext>
            </a:extLst>
          </p:cNvPr>
          <p:cNvPicPr>
            <a:picLocks noChangeAspect="1"/>
          </p:cNvPicPr>
          <p:nvPr/>
        </p:nvPicPr>
        <p:blipFill>
          <a:blip r:embed="rId4"/>
          <a:srcRect/>
          <a:stretch/>
        </p:blipFill>
        <p:spPr>
          <a:xfrm>
            <a:off x="2605828" y="1341360"/>
            <a:ext cx="6980341" cy="5435359"/>
          </a:xfrm>
          <a:prstGeom prst="rect">
            <a:avLst/>
          </a:prstGeom>
        </p:spPr>
      </p:pic>
      <p:sp>
        <p:nvSpPr>
          <p:cNvPr id="6" name="Google Shape;119;p4">
            <a:extLst>
              <a:ext uri="{FF2B5EF4-FFF2-40B4-BE49-F238E27FC236}">
                <a16:creationId xmlns:a16="http://schemas.microsoft.com/office/drawing/2014/main" id="{F55A9862-DAC6-4C00-9F74-A0A9C7D30F02}"/>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11</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3495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727C8BA2-5893-495A-822E-AB332098EAEC}"/>
              </a:ext>
            </a:extLst>
          </p:cNvPr>
          <p:cNvPicPr preferRelativeResize="0"/>
          <p:nvPr/>
        </p:nvPicPr>
        <p:blipFill rotWithShape="1">
          <a:blip r:embed="rId3"/>
          <a:srcRect/>
          <a:stretch/>
        </p:blipFill>
        <p:spPr>
          <a:xfrm>
            <a:off x="3047" y="0"/>
            <a:ext cx="12185904" cy="6858000"/>
          </a:xfrm>
          <a:prstGeom prst="rect">
            <a:avLst/>
          </a:prstGeom>
          <a:noFill/>
          <a:ln>
            <a:noFill/>
          </a:ln>
        </p:spPr>
      </p:pic>
      <p:pic>
        <p:nvPicPr>
          <p:cNvPr id="6" name="圖片 5">
            <a:extLst>
              <a:ext uri="{FF2B5EF4-FFF2-40B4-BE49-F238E27FC236}">
                <a16:creationId xmlns:a16="http://schemas.microsoft.com/office/drawing/2014/main" id="{C1A9D3DD-B23F-4CD9-9F76-3221293F12ED}"/>
              </a:ext>
            </a:extLst>
          </p:cNvPr>
          <p:cNvPicPr>
            <a:picLocks noChangeAspect="1"/>
          </p:cNvPicPr>
          <p:nvPr/>
        </p:nvPicPr>
        <p:blipFill>
          <a:blip r:embed="rId4"/>
          <a:srcRect/>
          <a:stretch/>
        </p:blipFill>
        <p:spPr>
          <a:xfrm>
            <a:off x="2624528" y="1341360"/>
            <a:ext cx="6655909" cy="5435359"/>
          </a:xfrm>
          <a:prstGeom prst="rect">
            <a:avLst/>
          </a:prstGeom>
        </p:spPr>
      </p:pic>
      <p:sp>
        <p:nvSpPr>
          <p:cNvPr id="2" name="標題 1">
            <a:extLst>
              <a:ext uri="{FF2B5EF4-FFF2-40B4-BE49-F238E27FC236}">
                <a16:creationId xmlns:a16="http://schemas.microsoft.com/office/drawing/2014/main" id="{17E99EC4-04CA-4F13-8D34-AD39F096E776}"/>
              </a:ext>
            </a:extLst>
          </p:cNvPr>
          <p:cNvSpPr>
            <a:spLocks noGrp="1"/>
          </p:cNvSpPr>
          <p:nvPr>
            <p:ph type="title"/>
          </p:nvPr>
        </p:nvSpPr>
        <p:spPr/>
        <p:txBody>
          <a:bodyPr>
            <a:normAutofit/>
          </a:bodyPr>
          <a:lstStyle/>
          <a:p>
            <a:r>
              <a:rPr lang="zh-TW" altLang="en-US" sz="4800" b="1" dirty="0">
                <a:solidFill>
                  <a:srgbClr val="363A4D"/>
                </a:solidFill>
                <a:latin typeface="Helvetica Neue"/>
              </a:rPr>
              <a:t>訂房日對房價的影響</a:t>
            </a:r>
          </a:p>
        </p:txBody>
      </p:sp>
      <p:sp>
        <p:nvSpPr>
          <p:cNvPr id="5" name="Google Shape;119;p4">
            <a:extLst>
              <a:ext uri="{FF2B5EF4-FFF2-40B4-BE49-F238E27FC236}">
                <a16:creationId xmlns:a16="http://schemas.microsoft.com/office/drawing/2014/main" id="{4CC743CE-D300-47DB-BDF9-D29C8E9706C4}"/>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12</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930167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2718234F-FBB9-46CE-B633-43F94FD37B47}"/>
              </a:ext>
            </a:extLst>
          </p:cNvPr>
          <p:cNvPicPr preferRelativeResize="0"/>
          <p:nvPr/>
        </p:nvPicPr>
        <p:blipFill rotWithShape="1">
          <a:blip r:embed="rId3"/>
          <a:srcRect/>
          <a:stretch/>
        </p:blipFill>
        <p:spPr>
          <a:xfrm>
            <a:off x="1805" y="1016"/>
            <a:ext cx="12188389" cy="6855968"/>
          </a:xfrm>
          <a:prstGeom prst="rect">
            <a:avLst/>
          </a:prstGeom>
          <a:noFill/>
          <a:ln>
            <a:noFill/>
          </a:ln>
        </p:spPr>
      </p:pic>
      <p:sp>
        <p:nvSpPr>
          <p:cNvPr id="2" name="標題 1">
            <a:extLst>
              <a:ext uri="{FF2B5EF4-FFF2-40B4-BE49-F238E27FC236}">
                <a16:creationId xmlns:a16="http://schemas.microsoft.com/office/drawing/2014/main" id="{17E99EC4-04CA-4F13-8D34-AD39F096E776}"/>
              </a:ext>
            </a:extLst>
          </p:cNvPr>
          <p:cNvSpPr>
            <a:spLocks noGrp="1"/>
          </p:cNvSpPr>
          <p:nvPr>
            <p:ph type="title"/>
          </p:nvPr>
        </p:nvSpPr>
        <p:spPr/>
        <p:txBody>
          <a:bodyPr>
            <a:normAutofit/>
          </a:bodyPr>
          <a:lstStyle/>
          <a:p>
            <a:r>
              <a:rPr lang="zh-TW" altLang="en-US" sz="4800" b="1" dirty="0">
                <a:solidFill>
                  <a:srgbClr val="363A4D"/>
                </a:solidFill>
                <a:latin typeface="Helvetica Neue"/>
              </a:rPr>
              <a:t>間隔天數對房價的影響</a:t>
            </a:r>
          </a:p>
        </p:txBody>
      </p:sp>
      <p:pic>
        <p:nvPicPr>
          <p:cNvPr id="31" name="圖片 30">
            <a:extLst>
              <a:ext uri="{FF2B5EF4-FFF2-40B4-BE49-F238E27FC236}">
                <a16:creationId xmlns:a16="http://schemas.microsoft.com/office/drawing/2014/main" id="{604D9AB8-53E8-42E2-A2DF-7F1BF31ECD83}"/>
              </a:ext>
            </a:extLst>
          </p:cNvPr>
          <p:cNvPicPr>
            <a:picLocks noChangeAspect="1"/>
          </p:cNvPicPr>
          <p:nvPr/>
        </p:nvPicPr>
        <p:blipFill>
          <a:blip r:embed="rId4"/>
          <a:stretch>
            <a:fillRect/>
          </a:stretch>
        </p:blipFill>
        <p:spPr>
          <a:xfrm>
            <a:off x="2744288" y="1393290"/>
            <a:ext cx="6211167" cy="5125165"/>
          </a:xfrm>
          <a:prstGeom prst="rect">
            <a:avLst/>
          </a:prstGeom>
        </p:spPr>
      </p:pic>
      <p:sp>
        <p:nvSpPr>
          <p:cNvPr id="5" name="Google Shape;119;p4">
            <a:extLst>
              <a:ext uri="{FF2B5EF4-FFF2-40B4-BE49-F238E27FC236}">
                <a16:creationId xmlns:a16="http://schemas.microsoft.com/office/drawing/2014/main" id="{5D6E2F1F-B590-4BAD-BA29-ADB7CFC762C9}"/>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13</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57804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4F57900-F77E-445D-8E29-4EAA4D583698}"/>
              </a:ext>
            </a:extLst>
          </p:cNvPr>
          <p:cNvPicPr preferRelativeResize="0"/>
          <p:nvPr/>
        </p:nvPicPr>
        <p:blipFill rotWithShape="1">
          <a:blip r:embed="rId3"/>
          <a:srcRect/>
          <a:stretch/>
        </p:blipFill>
        <p:spPr>
          <a:xfrm>
            <a:off x="3047" y="0"/>
            <a:ext cx="12185904" cy="6858000"/>
          </a:xfrm>
          <a:prstGeom prst="rect">
            <a:avLst/>
          </a:prstGeom>
          <a:noFill/>
          <a:ln>
            <a:noFill/>
          </a:ln>
        </p:spPr>
      </p:pic>
      <p:sp>
        <p:nvSpPr>
          <p:cNvPr id="2" name="標題 1">
            <a:extLst>
              <a:ext uri="{FF2B5EF4-FFF2-40B4-BE49-F238E27FC236}">
                <a16:creationId xmlns:a16="http://schemas.microsoft.com/office/drawing/2014/main" id="{E1B2653B-A927-419D-826F-AA782EF56952}"/>
              </a:ext>
            </a:extLst>
          </p:cNvPr>
          <p:cNvSpPr>
            <a:spLocks noGrp="1"/>
          </p:cNvSpPr>
          <p:nvPr>
            <p:ph type="title"/>
          </p:nvPr>
        </p:nvSpPr>
        <p:spPr/>
        <p:txBody>
          <a:bodyPr>
            <a:normAutofit/>
          </a:bodyPr>
          <a:lstStyle/>
          <a:p>
            <a:r>
              <a:rPr lang="zh-TW" altLang="en-US" sz="4800" b="1" dirty="0">
                <a:solidFill>
                  <a:srgbClr val="363A4D"/>
                </a:solidFill>
                <a:latin typeface="Helvetica Neue"/>
              </a:rPr>
              <a:t>建構模型</a:t>
            </a:r>
          </a:p>
        </p:txBody>
      </p:sp>
      <p:sp>
        <p:nvSpPr>
          <p:cNvPr id="5" name="Google Shape;119;p4">
            <a:extLst>
              <a:ext uri="{FF2B5EF4-FFF2-40B4-BE49-F238E27FC236}">
                <a16:creationId xmlns:a16="http://schemas.microsoft.com/office/drawing/2014/main" id="{44BD81B8-78A8-4E3D-840A-BC124BA61FE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14</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74261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oogle Shape;174;p8">
            <a:extLst>
              <a:ext uri="{FF2B5EF4-FFF2-40B4-BE49-F238E27FC236}">
                <a16:creationId xmlns:a16="http://schemas.microsoft.com/office/drawing/2014/main" id="{E433A804-1F60-4D07-8B29-8ABE28A1E91E}"/>
              </a:ext>
            </a:extLst>
          </p:cNvPr>
          <p:cNvPicPr preferRelativeResize="0"/>
          <p:nvPr/>
        </p:nvPicPr>
        <p:blipFill rotWithShape="1">
          <a:blip r:embed="rId3"/>
          <a:srcRect/>
          <a:stretch/>
        </p:blipFill>
        <p:spPr>
          <a:xfrm>
            <a:off x="7899" y="1016"/>
            <a:ext cx="12176200" cy="6855968"/>
          </a:xfrm>
          <a:prstGeom prst="rect">
            <a:avLst/>
          </a:prstGeom>
          <a:noFill/>
          <a:ln>
            <a:noFill/>
          </a:ln>
        </p:spPr>
      </p:pic>
      <p:sp>
        <p:nvSpPr>
          <p:cNvPr id="2" name="標題 1">
            <a:extLst>
              <a:ext uri="{FF2B5EF4-FFF2-40B4-BE49-F238E27FC236}">
                <a16:creationId xmlns:a16="http://schemas.microsoft.com/office/drawing/2014/main" id="{E1B2653B-A927-419D-826F-AA782EF56952}"/>
              </a:ext>
            </a:extLst>
          </p:cNvPr>
          <p:cNvSpPr>
            <a:spLocks noGrp="1"/>
          </p:cNvSpPr>
          <p:nvPr>
            <p:ph type="title"/>
          </p:nvPr>
        </p:nvSpPr>
        <p:spPr>
          <a:xfrm>
            <a:off x="695372" y="752762"/>
            <a:ext cx="10515600" cy="652245"/>
          </a:xfrm>
        </p:spPr>
        <p:txBody>
          <a:bodyPr>
            <a:normAutofit fontScale="90000"/>
          </a:bodyPr>
          <a:lstStyle/>
          <a:p>
            <a:r>
              <a:rPr lang="zh-TW" altLang="en-US" sz="4800" b="1" dirty="0">
                <a:solidFill>
                  <a:srgbClr val="363A4D"/>
                </a:solidFill>
                <a:latin typeface="Helvetica Neue"/>
              </a:rPr>
              <a:t>預測模型概念</a:t>
            </a:r>
          </a:p>
        </p:txBody>
      </p:sp>
      <p:sp>
        <p:nvSpPr>
          <p:cNvPr id="5" name="Google Shape;119;p4">
            <a:extLst>
              <a:ext uri="{FF2B5EF4-FFF2-40B4-BE49-F238E27FC236}">
                <a16:creationId xmlns:a16="http://schemas.microsoft.com/office/drawing/2014/main" id="{44BD81B8-78A8-4E3D-840A-BC124BA61FE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15</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
        <p:nvSpPr>
          <p:cNvPr id="3" name="文字方塊 2">
            <a:extLst>
              <a:ext uri="{FF2B5EF4-FFF2-40B4-BE49-F238E27FC236}">
                <a16:creationId xmlns:a16="http://schemas.microsoft.com/office/drawing/2014/main" id="{1A951D04-7F98-4F75-BAE7-B6C0EF5A91F5}"/>
              </a:ext>
            </a:extLst>
          </p:cNvPr>
          <p:cNvSpPr txBox="1"/>
          <p:nvPr/>
        </p:nvSpPr>
        <p:spPr>
          <a:xfrm>
            <a:off x="1345474" y="2561843"/>
            <a:ext cx="1005403" cy="1569660"/>
          </a:xfrm>
          <a:prstGeom prst="rect">
            <a:avLst/>
          </a:prstGeom>
          <a:noFill/>
        </p:spPr>
        <p:txBody>
          <a:bodyPr wrap="none" rtlCol="0">
            <a:spAutoFit/>
          </a:bodyPr>
          <a:lstStyle/>
          <a:p>
            <a:r>
              <a:rPr lang="en-US" altLang="zh-TW" sz="9600" dirty="0"/>
              <a:t>X</a:t>
            </a:r>
            <a:endParaRPr lang="zh-TW" altLang="en-US" sz="9600" dirty="0"/>
          </a:p>
        </p:txBody>
      </p:sp>
      <p:sp>
        <p:nvSpPr>
          <p:cNvPr id="6" name="箭號: 向右 5">
            <a:extLst>
              <a:ext uri="{FF2B5EF4-FFF2-40B4-BE49-F238E27FC236}">
                <a16:creationId xmlns:a16="http://schemas.microsoft.com/office/drawing/2014/main" id="{974587E0-528D-4CCB-95B7-FC1BE0224A27}"/>
              </a:ext>
            </a:extLst>
          </p:cNvPr>
          <p:cNvSpPr/>
          <p:nvPr/>
        </p:nvSpPr>
        <p:spPr>
          <a:xfrm>
            <a:off x="2573383" y="3213463"/>
            <a:ext cx="1119921" cy="3396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矩形: 圓角 7">
            <a:extLst>
              <a:ext uri="{FF2B5EF4-FFF2-40B4-BE49-F238E27FC236}">
                <a16:creationId xmlns:a16="http://schemas.microsoft.com/office/drawing/2014/main" id="{25E3BD99-EEAE-441D-BC1B-7A17C4B6A15C}"/>
              </a:ext>
            </a:extLst>
          </p:cNvPr>
          <p:cNvSpPr/>
          <p:nvPr/>
        </p:nvSpPr>
        <p:spPr>
          <a:xfrm>
            <a:off x="4236721" y="2695660"/>
            <a:ext cx="3513909" cy="14666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箭號: 向右 8">
            <a:extLst>
              <a:ext uri="{FF2B5EF4-FFF2-40B4-BE49-F238E27FC236}">
                <a16:creationId xmlns:a16="http://schemas.microsoft.com/office/drawing/2014/main" id="{E3C66BD1-286A-43F8-9AEF-8E565B4CC6D9}"/>
              </a:ext>
            </a:extLst>
          </p:cNvPr>
          <p:cNvSpPr/>
          <p:nvPr/>
        </p:nvSpPr>
        <p:spPr>
          <a:xfrm>
            <a:off x="8294047" y="3176856"/>
            <a:ext cx="1119921" cy="3396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文字方塊 10">
            <a:extLst>
              <a:ext uri="{FF2B5EF4-FFF2-40B4-BE49-F238E27FC236}">
                <a16:creationId xmlns:a16="http://schemas.microsoft.com/office/drawing/2014/main" id="{E69EDB2D-C2A3-4E1A-A1F7-C14641DB41A2}"/>
              </a:ext>
            </a:extLst>
          </p:cNvPr>
          <p:cNvSpPr txBox="1"/>
          <p:nvPr/>
        </p:nvSpPr>
        <p:spPr>
          <a:xfrm>
            <a:off x="9904696" y="2557489"/>
            <a:ext cx="1005403" cy="1569660"/>
          </a:xfrm>
          <a:prstGeom prst="rect">
            <a:avLst/>
          </a:prstGeom>
          <a:noFill/>
        </p:spPr>
        <p:txBody>
          <a:bodyPr wrap="square" rtlCol="0">
            <a:spAutoFit/>
          </a:bodyPr>
          <a:lstStyle/>
          <a:p>
            <a:r>
              <a:rPr lang="en-US" altLang="zh-TW" sz="9600" dirty="0"/>
              <a:t>Y</a:t>
            </a:r>
            <a:endParaRPr lang="zh-TW" altLang="en-US" sz="9600" dirty="0"/>
          </a:p>
        </p:txBody>
      </p:sp>
      <p:sp>
        <p:nvSpPr>
          <p:cNvPr id="12" name="文字方塊 11">
            <a:extLst>
              <a:ext uri="{FF2B5EF4-FFF2-40B4-BE49-F238E27FC236}">
                <a16:creationId xmlns:a16="http://schemas.microsoft.com/office/drawing/2014/main" id="{AEE86F21-51A8-469F-892A-09CF2997E857}"/>
              </a:ext>
            </a:extLst>
          </p:cNvPr>
          <p:cNvSpPr txBox="1"/>
          <p:nvPr/>
        </p:nvSpPr>
        <p:spPr>
          <a:xfrm>
            <a:off x="4321956" y="2921168"/>
            <a:ext cx="3262432" cy="1015663"/>
          </a:xfrm>
          <a:prstGeom prst="rect">
            <a:avLst/>
          </a:prstGeom>
          <a:noFill/>
        </p:spPr>
        <p:txBody>
          <a:bodyPr wrap="none" rtlCol="0">
            <a:spAutoFit/>
          </a:bodyPr>
          <a:lstStyle/>
          <a:p>
            <a:r>
              <a:rPr lang="zh-TW" altLang="en-US" sz="6000" dirty="0">
                <a:solidFill>
                  <a:schemeClr val="bg1"/>
                </a:solidFill>
              </a:rPr>
              <a:t>預測模型</a:t>
            </a:r>
          </a:p>
        </p:txBody>
      </p:sp>
    </p:spTree>
    <p:extLst>
      <p:ext uri="{BB962C8B-B14F-4D97-AF65-F5344CB8AC3E}">
        <p14:creationId xmlns:p14="http://schemas.microsoft.com/office/powerpoint/2010/main" val="68726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4F57900-F77E-445D-8E29-4EAA4D583698}"/>
              </a:ext>
            </a:extLst>
          </p:cNvPr>
          <p:cNvPicPr preferRelativeResize="0"/>
          <p:nvPr/>
        </p:nvPicPr>
        <p:blipFill rotWithShape="1">
          <a:blip r:embed="rId3"/>
          <a:srcRect/>
          <a:stretch/>
        </p:blipFill>
        <p:spPr>
          <a:xfrm>
            <a:off x="3047" y="0"/>
            <a:ext cx="12185904" cy="6858000"/>
          </a:xfrm>
          <a:prstGeom prst="rect">
            <a:avLst/>
          </a:prstGeom>
          <a:noFill/>
          <a:ln>
            <a:noFill/>
          </a:ln>
        </p:spPr>
      </p:pic>
      <p:sp>
        <p:nvSpPr>
          <p:cNvPr id="2" name="標題 1">
            <a:extLst>
              <a:ext uri="{FF2B5EF4-FFF2-40B4-BE49-F238E27FC236}">
                <a16:creationId xmlns:a16="http://schemas.microsoft.com/office/drawing/2014/main" id="{E1B2653B-A927-419D-826F-AA782EF56952}"/>
              </a:ext>
            </a:extLst>
          </p:cNvPr>
          <p:cNvSpPr>
            <a:spLocks noGrp="1"/>
          </p:cNvSpPr>
          <p:nvPr>
            <p:ph type="title"/>
          </p:nvPr>
        </p:nvSpPr>
        <p:spPr>
          <a:xfrm>
            <a:off x="695372" y="752762"/>
            <a:ext cx="10515600" cy="652245"/>
          </a:xfrm>
        </p:spPr>
        <p:txBody>
          <a:bodyPr>
            <a:normAutofit fontScale="90000"/>
          </a:bodyPr>
          <a:lstStyle/>
          <a:p>
            <a:r>
              <a:rPr lang="zh-TW" altLang="en-US" sz="4800" b="1" dirty="0">
                <a:solidFill>
                  <a:srgbClr val="363A4D"/>
                </a:solidFill>
                <a:latin typeface="Helvetica Neue"/>
              </a:rPr>
              <a:t>預測模型目的</a:t>
            </a:r>
          </a:p>
        </p:txBody>
      </p:sp>
      <p:sp>
        <p:nvSpPr>
          <p:cNvPr id="5" name="Google Shape;119;p4">
            <a:extLst>
              <a:ext uri="{FF2B5EF4-FFF2-40B4-BE49-F238E27FC236}">
                <a16:creationId xmlns:a16="http://schemas.microsoft.com/office/drawing/2014/main" id="{44BD81B8-78A8-4E3D-840A-BC124BA61FE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16</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pic>
        <p:nvPicPr>
          <p:cNvPr id="7" name="內容版面配置區 3">
            <a:extLst>
              <a:ext uri="{FF2B5EF4-FFF2-40B4-BE49-F238E27FC236}">
                <a16:creationId xmlns:a16="http://schemas.microsoft.com/office/drawing/2014/main" id="{605FD99D-FCFE-4F2C-B93F-7C5786A5AAFA}"/>
              </a:ext>
            </a:extLst>
          </p:cNvPr>
          <p:cNvPicPr>
            <a:picLocks/>
          </p:cNvPicPr>
          <p:nvPr/>
        </p:nvPicPr>
        <p:blipFill>
          <a:blip r:embed="rId4"/>
          <a:srcRect/>
          <a:stretch/>
        </p:blipFill>
        <p:spPr>
          <a:xfrm>
            <a:off x="411573" y="1831129"/>
            <a:ext cx="10799399" cy="3195740"/>
          </a:xfrm>
          <a:prstGeom prst="rect">
            <a:avLst/>
          </a:prstGeom>
          <a:noFill/>
          <a:ln>
            <a:noFill/>
          </a:ln>
        </p:spPr>
      </p:pic>
    </p:spTree>
    <p:extLst>
      <p:ext uri="{BB962C8B-B14F-4D97-AF65-F5344CB8AC3E}">
        <p14:creationId xmlns:p14="http://schemas.microsoft.com/office/powerpoint/2010/main" val="251942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Google Shape;174;p8">
            <a:extLst>
              <a:ext uri="{FF2B5EF4-FFF2-40B4-BE49-F238E27FC236}">
                <a16:creationId xmlns:a16="http://schemas.microsoft.com/office/drawing/2014/main" id="{6B3745D1-7E5E-4E07-A275-A505CAE7D8F5}"/>
              </a:ext>
            </a:extLst>
          </p:cNvPr>
          <p:cNvPicPr preferRelativeResize="0"/>
          <p:nvPr/>
        </p:nvPicPr>
        <p:blipFill rotWithShape="1">
          <a:blip r:embed="rId3"/>
          <a:srcRect/>
          <a:stretch/>
        </p:blipFill>
        <p:spPr>
          <a:xfrm>
            <a:off x="4853" y="1016"/>
            <a:ext cx="12182293" cy="6855968"/>
          </a:xfrm>
          <a:prstGeom prst="rect">
            <a:avLst/>
          </a:prstGeom>
          <a:noFill/>
          <a:ln>
            <a:noFill/>
          </a:ln>
        </p:spPr>
      </p:pic>
      <p:sp>
        <p:nvSpPr>
          <p:cNvPr id="2" name="標題 1">
            <a:extLst>
              <a:ext uri="{FF2B5EF4-FFF2-40B4-BE49-F238E27FC236}">
                <a16:creationId xmlns:a16="http://schemas.microsoft.com/office/drawing/2014/main" id="{48015AAF-EDB3-4942-9299-277417E89BBB}"/>
              </a:ext>
            </a:extLst>
          </p:cNvPr>
          <p:cNvSpPr>
            <a:spLocks noGrp="1"/>
          </p:cNvSpPr>
          <p:nvPr>
            <p:ph type="title"/>
          </p:nvPr>
        </p:nvSpPr>
        <p:spPr/>
        <p:txBody>
          <a:bodyPr>
            <a:normAutofit/>
          </a:bodyPr>
          <a:lstStyle/>
          <a:p>
            <a:r>
              <a:rPr lang="zh-TW" altLang="en-US" sz="4800" b="1" dirty="0">
                <a:solidFill>
                  <a:srgbClr val="363A4D"/>
                </a:solidFill>
                <a:latin typeface="Helvetica Neue"/>
              </a:rPr>
              <a:t>模型輸入、輸出資料</a:t>
            </a:r>
          </a:p>
        </p:txBody>
      </p:sp>
      <p:sp>
        <p:nvSpPr>
          <p:cNvPr id="5" name="Google Shape;119;p4">
            <a:extLst>
              <a:ext uri="{FF2B5EF4-FFF2-40B4-BE49-F238E27FC236}">
                <a16:creationId xmlns:a16="http://schemas.microsoft.com/office/drawing/2014/main" id="{7687F2C4-7868-46DE-B161-BDA4C23EC6E0}"/>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17</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pic>
        <p:nvPicPr>
          <p:cNvPr id="15" name="內容版面配置區 3">
            <a:extLst>
              <a:ext uri="{FF2B5EF4-FFF2-40B4-BE49-F238E27FC236}">
                <a16:creationId xmlns:a16="http://schemas.microsoft.com/office/drawing/2014/main" id="{852CB666-2A50-46AB-BBC1-513DD3FAFB01}"/>
              </a:ext>
            </a:extLst>
          </p:cNvPr>
          <p:cNvPicPr>
            <a:picLocks/>
          </p:cNvPicPr>
          <p:nvPr/>
        </p:nvPicPr>
        <p:blipFill>
          <a:blip r:embed="rId4"/>
          <a:srcRect/>
          <a:stretch/>
        </p:blipFill>
        <p:spPr>
          <a:xfrm>
            <a:off x="1994244" y="1402935"/>
            <a:ext cx="7751640" cy="2293853"/>
          </a:xfrm>
          <a:prstGeom prst="rect">
            <a:avLst/>
          </a:prstGeom>
          <a:noFill/>
          <a:ln>
            <a:noFill/>
          </a:ln>
        </p:spPr>
      </p:pic>
      <p:pic>
        <p:nvPicPr>
          <p:cNvPr id="16" name="內容版面配置區 6" descr="一張含有 文字, 棉束, 白天 的圖片&#10;&#10;自動產生的描述">
            <a:extLst>
              <a:ext uri="{FF2B5EF4-FFF2-40B4-BE49-F238E27FC236}">
                <a16:creationId xmlns:a16="http://schemas.microsoft.com/office/drawing/2014/main" id="{9CCD9125-785D-422C-92B3-8F0635AE6404}"/>
              </a:ext>
            </a:extLst>
          </p:cNvPr>
          <p:cNvPicPr>
            <a:picLocks noChangeAspect="1"/>
          </p:cNvPicPr>
          <p:nvPr/>
        </p:nvPicPr>
        <p:blipFill>
          <a:blip r:embed="rId5"/>
          <a:stretch>
            <a:fillRect/>
          </a:stretch>
        </p:blipFill>
        <p:spPr>
          <a:xfrm>
            <a:off x="0" y="4070386"/>
            <a:ext cx="6222022" cy="2040709"/>
          </a:xfrm>
          <a:prstGeom prst="rect">
            <a:avLst/>
          </a:prstGeom>
        </p:spPr>
      </p:pic>
      <p:pic>
        <p:nvPicPr>
          <p:cNvPr id="17" name="圖片 16">
            <a:extLst>
              <a:ext uri="{FF2B5EF4-FFF2-40B4-BE49-F238E27FC236}">
                <a16:creationId xmlns:a16="http://schemas.microsoft.com/office/drawing/2014/main" id="{64CA7B5A-7006-4E13-897F-5822189C93D7}"/>
              </a:ext>
            </a:extLst>
          </p:cNvPr>
          <p:cNvPicPr>
            <a:picLocks noChangeAspect="1"/>
          </p:cNvPicPr>
          <p:nvPr/>
        </p:nvPicPr>
        <p:blipFill>
          <a:blip r:embed="rId6"/>
          <a:stretch>
            <a:fillRect/>
          </a:stretch>
        </p:blipFill>
        <p:spPr>
          <a:xfrm>
            <a:off x="8554122" y="4070386"/>
            <a:ext cx="1833785" cy="2063008"/>
          </a:xfrm>
          <a:prstGeom prst="rect">
            <a:avLst/>
          </a:prstGeom>
        </p:spPr>
      </p:pic>
      <p:cxnSp>
        <p:nvCxnSpPr>
          <p:cNvPr id="18" name="直線單箭頭接點 17">
            <a:extLst>
              <a:ext uri="{FF2B5EF4-FFF2-40B4-BE49-F238E27FC236}">
                <a16:creationId xmlns:a16="http://schemas.microsoft.com/office/drawing/2014/main" id="{064ABC3B-CB69-45DA-8471-59E2278E85C9}"/>
              </a:ext>
            </a:extLst>
          </p:cNvPr>
          <p:cNvCxnSpPr>
            <a:cxnSpLocks/>
          </p:cNvCxnSpPr>
          <p:nvPr/>
        </p:nvCxnSpPr>
        <p:spPr>
          <a:xfrm>
            <a:off x="3111011" y="3320573"/>
            <a:ext cx="2623583" cy="1016296"/>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121D57C3-A3AD-4704-A86A-FF7B745E8CC4}"/>
              </a:ext>
            </a:extLst>
          </p:cNvPr>
          <p:cNvCxnSpPr>
            <a:cxnSpLocks/>
            <a:endCxn id="16" idx="0"/>
          </p:cNvCxnSpPr>
          <p:nvPr/>
        </p:nvCxnSpPr>
        <p:spPr>
          <a:xfrm flipH="1">
            <a:off x="3111011" y="2064286"/>
            <a:ext cx="3125630" cy="20061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單箭頭接點 23">
            <a:extLst>
              <a:ext uri="{FF2B5EF4-FFF2-40B4-BE49-F238E27FC236}">
                <a16:creationId xmlns:a16="http://schemas.microsoft.com/office/drawing/2014/main" id="{31DCD690-D217-419E-B9A2-F2740B7D37A1}"/>
              </a:ext>
            </a:extLst>
          </p:cNvPr>
          <p:cNvCxnSpPr>
            <a:cxnSpLocks/>
            <a:endCxn id="16" idx="0"/>
          </p:cNvCxnSpPr>
          <p:nvPr/>
        </p:nvCxnSpPr>
        <p:spPr>
          <a:xfrm flipH="1">
            <a:off x="3111011" y="3524676"/>
            <a:ext cx="3851494" cy="54571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E6FF8C87-457E-4BC3-BFBE-FF3CB5A6DACE}"/>
              </a:ext>
            </a:extLst>
          </p:cNvPr>
          <p:cNvCxnSpPr>
            <a:cxnSpLocks/>
            <a:endCxn id="17" idx="0"/>
          </p:cNvCxnSpPr>
          <p:nvPr/>
        </p:nvCxnSpPr>
        <p:spPr>
          <a:xfrm>
            <a:off x="4748999" y="1854253"/>
            <a:ext cx="4722016" cy="2216133"/>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890572B5-0FC0-4D9D-A655-2D2A4DD92750}"/>
              </a:ext>
            </a:extLst>
          </p:cNvPr>
          <p:cNvSpPr/>
          <p:nvPr/>
        </p:nvSpPr>
        <p:spPr>
          <a:xfrm>
            <a:off x="1188720" y="4336869"/>
            <a:ext cx="4075611" cy="159877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0" name="矩形 39">
            <a:extLst>
              <a:ext uri="{FF2B5EF4-FFF2-40B4-BE49-F238E27FC236}">
                <a16:creationId xmlns:a16="http://schemas.microsoft.com/office/drawing/2014/main" id="{8FFDA68C-D966-40C9-9EC2-76050CCE71EC}"/>
              </a:ext>
            </a:extLst>
          </p:cNvPr>
          <p:cNvSpPr/>
          <p:nvPr/>
        </p:nvSpPr>
        <p:spPr>
          <a:xfrm>
            <a:off x="5312235" y="4319450"/>
            <a:ext cx="783766" cy="1598777"/>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065048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500" fill="hold"/>
                                        <p:tgtEl>
                                          <p:spTgt spid="24"/>
                                        </p:tgtEl>
                                        <p:attrNameLst>
                                          <p:attrName>ppt_x</p:attrName>
                                        </p:attrNameLst>
                                      </p:cBhvr>
                                      <p:tavLst>
                                        <p:tav tm="0">
                                          <p:val>
                                            <p:strVal val="#ppt_x"/>
                                          </p:val>
                                        </p:tav>
                                        <p:tav tm="100000">
                                          <p:val>
                                            <p:strVal val="#ppt_x"/>
                                          </p:val>
                                        </p:tav>
                                      </p:tavLst>
                                    </p:anim>
                                    <p:anim calcmode="lin" valueType="num">
                                      <p:cBhvr additive="base">
                                        <p:cTn id="1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40"/>
                                        </p:tgtEl>
                                        <p:attrNameLst>
                                          <p:attrName>style.visibility</p:attrName>
                                        </p:attrNameLst>
                                      </p:cBhvr>
                                      <p:to>
                                        <p:strVal val="visible"/>
                                      </p:to>
                                    </p:set>
                                    <p:anim calcmode="lin" valueType="num">
                                      <p:cBhvr additive="base">
                                        <p:cTn id="21" dur="500" fill="hold"/>
                                        <p:tgtEl>
                                          <p:spTgt spid="40"/>
                                        </p:tgtEl>
                                        <p:attrNameLst>
                                          <p:attrName>ppt_x</p:attrName>
                                        </p:attrNameLst>
                                      </p:cBhvr>
                                      <p:tavLst>
                                        <p:tav tm="0">
                                          <p:val>
                                            <p:strVal val="#ppt_x"/>
                                          </p:val>
                                        </p:tav>
                                        <p:tav tm="100000">
                                          <p:val>
                                            <p:strVal val="#ppt_x"/>
                                          </p:val>
                                        </p:tav>
                                      </p:tavLst>
                                    </p:anim>
                                    <p:anim calcmode="lin" valueType="num">
                                      <p:cBhvr additive="base">
                                        <p:cTn id="22" dur="500" fill="hold"/>
                                        <p:tgtEl>
                                          <p:spTgt spid="40"/>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ppt_x"/>
                                          </p:val>
                                        </p:tav>
                                        <p:tav tm="100000">
                                          <p:val>
                                            <p:strVal val="#ppt_x"/>
                                          </p:val>
                                        </p:tav>
                                      </p:tavLst>
                                    </p:anim>
                                    <p:anim calcmode="lin" valueType="num">
                                      <p:cBhvr additive="base">
                                        <p:cTn id="3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4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5"/>
          <p:cNvPicPr preferRelativeResize="0"/>
          <p:nvPr/>
        </p:nvPicPr>
        <p:blipFill rotWithShape="1">
          <a:blip r:embed="rId3"/>
          <a:srcRect/>
          <a:stretch/>
        </p:blipFill>
        <p:spPr>
          <a:xfrm>
            <a:off x="-2" y="36909"/>
            <a:ext cx="12179809" cy="6858000"/>
          </a:xfrm>
          <a:prstGeom prst="rect">
            <a:avLst/>
          </a:prstGeom>
          <a:noFill/>
          <a:ln>
            <a:noFill/>
          </a:ln>
        </p:spPr>
      </p:pic>
      <p:sp>
        <p:nvSpPr>
          <p:cNvPr id="125" name="Google Shape;125;p5"/>
          <p:cNvSpPr txBox="1"/>
          <p:nvPr/>
        </p:nvSpPr>
        <p:spPr>
          <a:xfrm>
            <a:off x="772131" y="565364"/>
            <a:ext cx="11419869" cy="1149058"/>
          </a:xfrm>
          <a:prstGeom prst="rect">
            <a:avLst/>
          </a:prstGeom>
          <a:noFill/>
          <a:ln>
            <a:noFill/>
          </a:ln>
        </p:spPr>
        <p:txBody>
          <a:bodyPr spcFirstLastPara="1" wrap="square" lIns="91425" tIns="45700" rIns="91425" bIns="45700" anchor="b" anchorCtr="0">
            <a:normAutofit/>
          </a:bodyPr>
          <a:lstStyle/>
          <a:p>
            <a:pPr marL="0" marR="0" lvl="0" indent="0" rtl="0">
              <a:lnSpc>
                <a:spcPct val="100000"/>
              </a:lnSpc>
              <a:spcBef>
                <a:spcPts val="0"/>
              </a:spcBef>
              <a:spcAft>
                <a:spcPts val="0"/>
              </a:spcAft>
              <a:buClr>
                <a:srgbClr val="363A4D"/>
              </a:buClr>
              <a:buSzPts val="4800"/>
              <a:buFont typeface="Helvetica Neue"/>
              <a:buNone/>
            </a:pPr>
            <a:r>
              <a:rPr lang="zh-TW" altLang="en-US" sz="4400" b="1" dirty="0">
                <a:solidFill>
                  <a:srgbClr val="363A4D"/>
                </a:solidFill>
                <a:latin typeface="Helvetica Neue"/>
              </a:rPr>
              <a:t>建構模型流程</a:t>
            </a:r>
            <a:endParaRPr sz="4400" b="1" dirty="0">
              <a:solidFill>
                <a:srgbClr val="363A4D"/>
              </a:solidFill>
              <a:latin typeface="Helvetica Neue"/>
            </a:endParaRPr>
          </a:p>
        </p:txBody>
      </p:sp>
      <p:cxnSp>
        <p:nvCxnSpPr>
          <p:cNvPr id="126" name="Google Shape;126;p5"/>
          <p:cNvCxnSpPr/>
          <p:nvPr/>
        </p:nvCxnSpPr>
        <p:spPr>
          <a:xfrm>
            <a:off x="0" y="3470931"/>
            <a:ext cx="12192000" cy="0"/>
          </a:xfrm>
          <a:prstGeom prst="straightConnector1">
            <a:avLst/>
          </a:prstGeom>
          <a:noFill/>
          <a:ln w="73025" cap="flat" cmpd="sng">
            <a:solidFill>
              <a:srgbClr val="61C3D9"/>
            </a:solidFill>
            <a:prstDash val="solid"/>
            <a:miter lim="800000"/>
            <a:headEnd type="none" w="sm" len="sm"/>
            <a:tailEnd type="none" w="sm" len="sm"/>
          </a:ln>
        </p:spPr>
      </p:cxnSp>
      <p:sp>
        <p:nvSpPr>
          <p:cNvPr id="127" name="Google Shape;127;p5"/>
          <p:cNvSpPr/>
          <p:nvPr/>
        </p:nvSpPr>
        <p:spPr>
          <a:xfrm>
            <a:off x="912209"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8" name="Google Shape;128;p5"/>
          <p:cNvSpPr/>
          <p:nvPr/>
        </p:nvSpPr>
        <p:spPr>
          <a:xfrm>
            <a:off x="3726798"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9" name="Google Shape;129;p5"/>
          <p:cNvSpPr/>
          <p:nvPr/>
        </p:nvSpPr>
        <p:spPr>
          <a:xfrm>
            <a:off x="6541387"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0" name="Google Shape;130;p5"/>
          <p:cNvSpPr/>
          <p:nvPr/>
        </p:nvSpPr>
        <p:spPr>
          <a:xfrm>
            <a:off x="9355977"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1" name="Google Shape;131;p5"/>
          <p:cNvSpPr txBox="1"/>
          <p:nvPr/>
        </p:nvSpPr>
        <p:spPr>
          <a:xfrm>
            <a:off x="3821505" y="2859684"/>
            <a:ext cx="1734399" cy="88547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1"/>
              </a:buClr>
              <a:buSzPts val="3000"/>
              <a:buFont typeface="Helvetica Neue"/>
              <a:buNone/>
            </a:pPr>
            <a:r>
              <a:rPr lang="zh-TW" altLang="en-US" sz="2800" b="1" dirty="0">
                <a:solidFill>
                  <a:schemeClr val="lt1"/>
                </a:solidFill>
                <a:latin typeface="Helvetica Neue"/>
                <a:sym typeface="Helvetica Neue"/>
              </a:rPr>
              <a:t>選定模型</a:t>
            </a:r>
            <a:endParaRPr lang="en-US" altLang="zh-TW" sz="2800" b="1" dirty="0">
              <a:solidFill>
                <a:schemeClr val="lt1"/>
              </a:solidFill>
              <a:latin typeface="Helvetica Neue"/>
              <a:sym typeface="Helvetica Neue"/>
            </a:endParaRPr>
          </a:p>
        </p:txBody>
      </p:sp>
      <p:sp>
        <p:nvSpPr>
          <p:cNvPr id="133" name="Google Shape;133;p5"/>
          <p:cNvSpPr txBox="1"/>
          <p:nvPr/>
        </p:nvSpPr>
        <p:spPr>
          <a:xfrm>
            <a:off x="6639429" y="2561917"/>
            <a:ext cx="1727730" cy="1422063"/>
          </a:xfrm>
          <a:prstGeom prst="rect">
            <a:avLst/>
          </a:prstGeom>
          <a:noFill/>
          <a:ln>
            <a:noFill/>
          </a:ln>
        </p:spPr>
        <p:txBody>
          <a:bodyPr spcFirstLastPara="1" wrap="square" lIns="91425" tIns="45700" rIns="91425" bIns="45700" anchor="b" anchorCtr="0">
            <a:normAutofit/>
          </a:bodyPr>
          <a:lstStyle/>
          <a:p>
            <a:pPr marL="0" marR="0" lvl="0" indent="0" algn="ctr" rtl="0">
              <a:lnSpc>
                <a:spcPct val="100000"/>
              </a:lnSpc>
              <a:spcBef>
                <a:spcPts val="0"/>
              </a:spcBef>
              <a:spcAft>
                <a:spcPts val="0"/>
              </a:spcAft>
              <a:buClr>
                <a:schemeClr val="lt1"/>
              </a:buClr>
              <a:buSzPts val="3200"/>
              <a:buFont typeface="Helvetica Neue"/>
              <a:buNone/>
            </a:pPr>
            <a:r>
              <a:rPr lang="zh-TW" altLang="en-US" sz="2800" b="1" dirty="0">
                <a:solidFill>
                  <a:schemeClr val="lt1"/>
                </a:solidFill>
                <a:latin typeface="Helvetica Neue"/>
              </a:rPr>
              <a:t>選定歷史資料天數</a:t>
            </a:r>
            <a:endParaRPr sz="2800" b="1" dirty="0">
              <a:solidFill>
                <a:schemeClr val="lt1"/>
              </a:solidFill>
              <a:latin typeface="Helvetica Neue"/>
            </a:endParaRPr>
          </a:p>
        </p:txBody>
      </p:sp>
      <p:sp>
        <p:nvSpPr>
          <p:cNvPr id="134" name="Google Shape;134;p5"/>
          <p:cNvSpPr txBox="1"/>
          <p:nvPr/>
        </p:nvSpPr>
        <p:spPr>
          <a:xfrm>
            <a:off x="9450684" y="2924998"/>
            <a:ext cx="1734399" cy="821238"/>
          </a:xfrm>
          <a:prstGeom prst="rect">
            <a:avLst/>
          </a:prstGeom>
          <a:noFill/>
          <a:ln>
            <a:noFill/>
          </a:ln>
        </p:spPr>
        <p:txBody>
          <a:bodyPr spcFirstLastPara="1" wrap="square" lIns="91425" tIns="45700" rIns="91425" bIns="45700" anchor="b" anchorCtr="0">
            <a:normAutofit/>
          </a:bodyPr>
          <a:lstStyle/>
          <a:p>
            <a:pPr marL="0" marR="0" lvl="0" indent="0" algn="ctr" rtl="0">
              <a:lnSpc>
                <a:spcPct val="100000"/>
              </a:lnSpc>
              <a:spcBef>
                <a:spcPts val="0"/>
              </a:spcBef>
              <a:spcAft>
                <a:spcPts val="0"/>
              </a:spcAft>
              <a:buClr>
                <a:schemeClr val="lt1"/>
              </a:buClr>
              <a:buSzPct val="100000"/>
              <a:buFont typeface="Helvetica Neue"/>
              <a:buNone/>
            </a:pPr>
            <a:r>
              <a:rPr lang="zh-TW" altLang="en-US" sz="2800" b="1" dirty="0">
                <a:solidFill>
                  <a:schemeClr val="lt1"/>
                </a:solidFill>
                <a:latin typeface="Helvetica Neue"/>
              </a:rPr>
              <a:t>實際預測</a:t>
            </a:r>
            <a:endParaRPr sz="2800" b="1" dirty="0">
              <a:solidFill>
                <a:schemeClr val="lt1"/>
              </a:solidFill>
              <a:latin typeface="Helvetica Neue"/>
            </a:endParaRPr>
          </a:p>
        </p:txBody>
      </p:sp>
      <p:sp>
        <p:nvSpPr>
          <p:cNvPr id="135" name="Google Shape;135;p5"/>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18</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
        <p:nvSpPr>
          <p:cNvPr id="14" name="Google Shape;133;p5">
            <a:extLst>
              <a:ext uri="{FF2B5EF4-FFF2-40B4-BE49-F238E27FC236}">
                <a16:creationId xmlns:a16="http://schemas.microsoft.com/office/drawing/2014/main" id="{9C6D053E-AEA0-4F15-9F46-5257BFDAEAA7}"/>
              </a:ext>
            </a:extLst>
          </p:cNvPr>
          <p:cNvSpPr txBox="1"/>
          <p:nvPr/>
        </p:nvSpPr>
        <p:spPr>
          <a:xfrm>
            <a:off x="819542" y="2859684"/>
            <a:ext cx="2111187" cy="885470"/>
          </a:xfrm>
          <a:prstGeom prst="rect">
            <a:avLst/>
          </a:prstGeom>
          <a:noFill/>
          <a:ln>
            <a:noFill/>
          </a:ln>
        </p:spPr>
        <p:txBody>
          <a:bodyPr spcFirstLastPara="1" wrap="square" lIns="91425" tIns="45700" rIns="91425" bIns="45700" anchor="b" anchorCtr="0">
            <a:normAutofit/>
          </a:bodyPr>
          <a:lstStyle/>
          <a:p>
            <a:pPr marL="0" marR="0" lvl="0" indent="0" algn="ctr" rtl="0">
              <a:lnSpc>
                <a:spcPct val="100000"/>
              </a:lnSpc>
              <a:spcBef>
                <a:spcPts val="0"/>
              </a:spcBef>
              <a:spcAft>
                <a:spcPts val="0"/>
              </a:spcAft>
              <a:buClr>
                <a:schemeClr val="lt1"/>
              </a:buClr>
              <a:buSzPts val="3200"/>
              <a:buFont typeface="Helvetica Neue"/>
              <a:buNone/>
            </a:pPr>
            <a:r>
              <a:rPr lang="zh-TW" altLang="en-US" sz="2800" b="1" dirty="0">
                <a:solidFill>
                  <a:schemeClr val="lt1"/>
                </a:solidFill>
                <a:latin typeface="Helvetica Neue"/>
              </a:rPr>
              <a:t>資料歸一化</a:t>
            </a:r>
            <a:endParaRPr sz="2800" b="1" dirty="0">
              <a:solidFill>
                <a:schemeClr val="lt1"/>
              </a:solidFill>
              <a:latin typeface="Helvetica Neue"/>
            </a:endParaRPr>
          </a:p>
        </p:txBody>
      </p:sp>
    </p:spTree>
    <p:extLst>
      <p:ext uri="{BB962C8B-B14F-4D97-AF65-F5344CB8AC3E}">
        <p14:creationId xmlns:p14="http://schemas.microsoft.com/office/powerpoint/2010/main" val="189727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Google Shape;174;p8">
            <a:extLst>
              <a:ext uri="{FF2B5EF4-FFF2-40B4-BE49-F238E27FC236}">
                <a16:creationId xmlns:a16="http://schemas.microsoft.com/office/drawing/2014/main" id="{48D0A0BC-CCCB-499C-A6A9-EFE44BA58986}"/>
              </a:ext>
            </a:extLst>
          </p:cNvPr>
          <p:cNvPicPr preferRelativeResize="0"/>
          <p:nvPr/>
        </p:nvPicPr>
        <p:blipFill rotWithShape="1">
          <a:blip r:embed="rId3"/>
          <a:srcRect/>
          <a:stretch/>
        </p:blipFill>
        <p:spPr>
          <a:xfrm>
            <a:off x="4853" y="1016"/>
            <a:ext cx="12182293" cy="6855968"/>
          </a:xfrm>
          <a:prstGeom prst="rect">
            <a:avLst/>
          </a:prstGeom>
          <a:noFill/>
          <a:ln>
            <a:noFill/>
          </a:ln>
        </p:spPr>
      </p:pic>
      <p:graphicFrame>
        <p:nvGraphicFramePr>
          <p:cNvPr id="8" name="表格 3">
            <a:extLst>
              <a:ext uri="{FF2B5EF4-FFF2-40B4-BE49-F238E27FC236}">
                <a16:creationId xmlns:a16="http://schemas.microsoft.com/office/drawing/2014/main" id="{81515B54-5B17-418D-BEDE-64E66558E34F}"/>
              </a:ext>
            </a:extLst>
          </p:cNvPr>
          <p:cNvGraphicFramePr>
            <a:graphicFrameLocks noGrp="1"/>
          </p:cNvGraphicFramePr>
          <p:nvPr>
            <p:extLst>
              <p:ext uri="{D42A27DB-BD31-4B8C-83A1-F6EECF244321}">
                <p14:modId xmlns:p14="http://schemas.microsoft.com/office/powerpoint/2010/main" val="223229708"/>
              </p:ext>
            </p:extLst>
          </p:nvPr>
        </p:nvGraphicFramePr>
        <p:xfrm>
          <a:off x="1501187" y="1559560"/>
          <a:ext cx="8128002" cy="88900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63839880"/>
                    </a:ext>
                  </a:extLst>
                </a:gridCol>
                <a:gridCol w="1354667">
                  <a:extLst>
                    <a:ext uri="{9D8B030D-6E8A-4147-A177-3AD203B41FA5}">
                      <a16:colId xmlns:a16="http://schemas.microsoft.com/office/drawing/2014/main" val="1700516312"/>
                    </a:ext>
                  </a:extLst>
                </a:gridCol>
                <a:gridCol w="1354667">
                  <a:extLst>
                    <a:ext uri="{9D8B030D-6E8A-4147-A177-3AD203B41FA5}">
                      <a16:colId xmlns:a16="http://schemas.microsoft.com/office/drawing/2014/main" val="1847916150"/>
                    </a:ext>
                  </a:extLst>
                </a:gridCol>
                <a:gridCol w="1354667">
                  <a:extLst>
                    <a:ext uri="{9D8B030D-6E8A-4147-A177-3AD203B41FA5}">
                      <a16:colId xmlns:a16="http://schemas.microsoft.com/office/drawing/2014/main" val="2349539462"/>
                    </a:ext>
                  </a:extLst>
                </a:gridCol>
                <a:gridCol w="1354667">
                  <a:extLst>
                    <a:ext uri="{9D8B030D-6E8A-4147-A177-3AD203B41FA5}">
                      <a16:colId xmlns:a16="http://schemas.microsoft.com/office/drawing/2014/main" val="387520806"/>
                    </a:ext>
                  </a:extLst>
                </a:gridCol>
                <a:gridCol w="1354667">
                  <a:extLst>
                    <a:ext uri="{9D8B030D-6E8A-4147-A177-3AD203B41FA5}">
                      <a16:colId xmlns:a16="http://schemas.microsoft.com/office/drawing/2014/main" val="311663657"/>
                    </a:ext>
                  </a:extLst>
                </a:gridCol>
              </a:tblGrid>
              <a:tr h="370840">
                <a:tc>
                  <a:txBody>
                    <a:bodyPr/>
                    <a:lstStyle/>
                    <a:p>
                      <a:endParaRPr lang="zh-TW" altLang="en-US" dirty="0"/>
                    </a:p>
                  </a:txBody>
                  <a:tcPr/>
                </a:tc>
                <a:tc>
                  <a:txBody>
                    <a:bodyPr/>
                    <a:lstStyle/>
                    <a:p>
                      <a:r>
                        <a:rPr lang="en-US" altLang="zh-TW" dirty="0"/>
                        <a:t>1/1</a:t>
                      </a:r>
                      <a:endParaRPr lang="zh-TW" altLang="en-US" dirty="0"/>
                    </a:p>
                  </a:txBody>
                  <a:tcPr/>
                </a:tc>
                <a:tc>
                  <a:txBody>
                    <a:bodyPr/>
                    <a:lstStyle/>
                    <a:p>
                      <a:r>
                        <a:rPr lang="en-US" altLang="zh-TW" dirty="0"/>
                        <a:t>1/2</a:t>
                      </a:r>
                      <a:endParaRPr lang="zh-TW" altLang="en-US" dirty="0"/>
                    </a:p>
                  </a:txBody>
                  <a:tcPr/>
                </a:tc>
                <a:tc>
                  <a:txBody>
                    <a:bodyPr/>
                    <a:lstStyle/>
                    <a:p>
                      <a:r>
                        <a:rPr lang="en-US" altLang="zh-TW" dirty="0"/>
                        <a:t>1/3</a:t>
                      </a:r>
                      <a:endParaRPr lang="zh-TW" altLang="en-US" dirty="0"/>
                    </a:p>
                  </a:txBody>
                  <a:tcPr/>
                </a:tc>
                <a:tc>
                  <a:txBody>
                    <a:bodyPr/>
                    <a:lstStyle/>
                    <a:p>
                      <a:r>
                        <a:rPr lang="en-US" altLang="zh-TW" dirty="0"/>
                        <a:t>1/4</a:t>
                      </a:r>
                      <a:endParaRPr lang="zh-TW" altLang="en-US" dirty="0"/>
                    </a:p>
                  </a:txBody>
                  <a:tcPr/>
                </a:tc>
                <a:tc>
                  <a:txBody>
                    <a:bodyPr/>
                    <a:lstStyle/>
                    <a:p>
                      <a:r>
                        <a:rPr lang="en-US" altLang="zh-TW" dirty="0"/>
                        <a:t>1/5</a:t>
                      </a:r>
                      <a:endParaRPr lang="zh-TW" altLang="en-US" dirty="0"/>
                    </a:p>
                  </a:txBody>
                  <a:tcPr/>
                </a:tc>
                <a:extLst>
                  <a:ext uri="{0D108BD9-81ED-4DB2-BD59-A6C34878D82A}">
                    <a16:rowId xmlns:a16="http://schemas.microsoft.com/office/drawing/2014/main" val="3806485286"/>
                  </a:ext>
                </a:extLst>
              </a:tr>
              <a:tr h="370840">
                <a:tc>
                  <a:txBody>
                    <a:bodyPr/>
                    <a:lstStyle/>
                    <a:p>
                      <a:r>
                        <a:rPr lang="en-US" altLang="zh-TW" dirty="0"/>
                        <a:t>Room A</a:t>
                      </a:r>
                    </a:p>
                    <a:p>
                      <a:r>
                        <a:rPr lang="en-US" altLang="zh-TW" dirty="0"/>
                        <a:t>Price($)</a:t>
                      </a:r>
                      <a:endParaRPr lang="zh-TW" altLang="en-US" dirty="0"/>
                    </a:p>
                  </a:txBody>
                  <a:tcPr/>
                </a:tc>
                <a:tc>
                  <a:txBody>
                    <a:bodyPr/>
                    <a:lstStyle/>
                    <a:p>
                      <a:r>
                        <a:rPr lang="en-US" altLang="zh-TW" dirty="0"/>
                        <a:t>2000</a:t>
                      </a:r>
                      <a:endParaRPr lang="zh-TW" altLang="en-US" dirty="0"/>
                    </a:p>
                  </a:txBody>
                  <a:tcPr/>
                </a:tc>
                <a:tc>
                  <a:txBody>
                    <a:bodyPr/>
                    <a:lstStyle/>
                    <a:p>
                      <a:r>
                        <a:rPr lang="en-US" altLang="zh-TW" dirty="0"/>
                        <a:t>2200</a:t>
                      </a:r>
                      <a:endParaRPr lang="zh-TW" altLang="en-US" dirty="0"/>
                    </a:p>
                  </a:txBody>
                  <a:tcPr/>
                </a:tc>
                <a:tc>
                  <a:txBody>
                    <a:bodyPr/>
                    <a:lstStyle/>
                    <a:p>
                      <a:r>
                        <a:rPr lang="en-US" altLang="zh-TW"/>
                        <a:t>2400</a:t>
                      </a:r>
                      <a:endParaRPr lang="zh-TW" altLang="en-US" dirty="0"/>
                    </a:p>
                  </a:txBody>
                  <a:tcPr/>
                </a:tc>
                <a:tc>
                  <a:txBody>
                    <a:bodyPr/>
                    <a:lstStyle/>
                    <a:p>
                      <a:r>
                        <a:rPr lang="en-US" altLang="zh-TW" dirty="0"/>
                        <a:t>2600</a:t>
                      </a:r>
                      <a:endParaRPr lang="zh-TW" altLang="en-US" dirty="0"/>
                    </a:p>
                  </a:txBody>
                  <a:tcPr/>
                </a:tc>
                <a:tc>
                  <a:txBody>
                    <a:bodyPr/>
                    <a:lstStyle/>
                    <a:p>
                      <a:r>
                        <a:rPr lang="en-US" altLang="zh-TW" dirty="0"/>
                        <a:t>2800</a:t>
                      </a:r>
                      <a:endParaRPr lang="zh-TW" altLang="en-US" dirty="0"/>
                    </a:p>
                  </a:txBody>
                  <a:tcPr/>
                </a:tc>
                <a:extLst>
                  <a:ext uri="{0D108BD9-81ED-4DB2-BD59-A6C34878D82A}">
                    <a16:rowId xmlns:a16="http://schemas.microsoft.com/office/drawing/2014/main" val="4107869813"/>
                  </a:ext>
                </a:extLst>
              </a:tr>
            </a:tbl>
          </a:graphicData>
        </a:graphic>
      </p:graphicFrame>
      <p:graphicFrame>
        <p:nvGraphicFramePr>
          <p:cNvPr id="9" name="表格 3">
            <a:extLst>
              <a:ext uri="{FF2B5EF4-FFF2-40B4-BE49-F238E27FC236}">
                <a16:creationId xmlns:a16="http://schemas.microsoft.com/office/drawing/2014/main" id="{5B6D2682-87FF-4FA0-8CB2-7ECC20D36E8F}"/>
              </a:ext>
            </a:extLst>
          </p:cNvPr>
          <p:cNvGraphicFramePr>
            <a:graphicFrameLocks noGrp="1"/>
          </p:cNvGraphicFramePr>
          <p:nvPr>
            <p:extLst>
              <p:ext uri="{D42A27DB-BD31-4B8C-83A1-F6EECF244321}">
                <p14:modId xmlns:p14="http://schemas.microsoft.com/office/powerpoint/2010/main" val="1675941401"/>
              </p:ext>
            </p:extLst>
          </p:nvPr>
        </p:nvGraphicFramePr>
        <p:xfrm>
          <a:off x="1501187" y="2509520"/>
          <a:ext cx="8128002" cy="88900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63839880"/>
                    </a:ext>
                  </a:extLst>
                </a:gridCol>
                <a:gridCol w="1354667">
                  <a:extLst>
                    <a:ext uri="{9D8B030D-6E8A-4147-A177-3AD203B41FA5}">
                      <a16:colId xmlns:a16="http://schemas.microsoft.com/office/drawing/2014/main" val="1700516312"/>
                    </a:ext>
                  </a:extLst>
                </a:gridCol>
                <a:gridCol w="1354667">
                  <a:extLst>
                    <a:ext uri="{9D8B030D-6E8A-4147-A177-3AD203B41FA5}">
                      <a16:colId xmlns:a16="http://schemas.microsoft.com/office/drawing/2014/main" val="1847916150"/>
                    </a:ext>
                  </a:extLst>
                </a:gridCol>
                <a:gridCol w="1354667">
                  <a:extLst>
                    <a:ext uri="{9D8B030D-6E8A-4147-A177-3AD203B41FA5}">
                      <a16:colId xmlns:a16="http://schemas.microsoft.com/office/drawing/2014/main" val="2349539462"/>
                    </a:ext>
                  </a:extLst>
                </a:gridCol>
                <a:gridCol w="1354667">
                  <a:extLst>
                    <a:ext uri="{9D8B030D-6E8A-4147-A177-3AD203B41FA5}">
                      <a16:colId xmlns:a16="http://schemas.microsoft.com/office/drawing/2014/main" val="387520806"/>
                    </a:ext>
                  </a:extLst>
                </a:gridCol>
                <a:gridCol w="1354667">
                  <a:extLst>
                    <a:ext uri="{9D8B030D-6E8A-4147-A177-3AD203B41FA5}">
                      <a16:colId xmlns:a16="http://schemas.microsoft.com/office/drawing/2014/main" val="311663657"/>
                    </a:ext>
                  </a:extLst>
                </a:gridCol>
              </a:tblGrid>
              <a:tr h="370840">
                <a:tc>
                  <a:txBody>
                    <a:bodyPr/>
                    <a:lstStyle/>
                    <a:p>
                      <a:endParaRPr lang="zh-TW" altLang="en-US" dirty="0"/>
                    </a:p>
                  </a:txBody>
                  <a:tcPr/>
                </a:tc>
                <a:tc>
                  <a:txBody>
                    <a:bodyPr/>
                    <a:lstStyle/>
                    <a:p>
                      <a:r>
                        <a:rPr lang="en-US" altLang="zh-TW" dirty="0"/>
                        <a:t>1/1</a:t>
                      </a:r>
                      <a:endParaRPr lang="zh-TW" altLang="en-US" dirty="0"/>
                    </a:p>
                  </a:txBody>
                  <a:tcPr/>
                </a:tc>
                <a:tc>
                  <a:txBody>
                    <a:bodyPr/>
                    <a:lstStyle/>
                    <a:p>
                      <a:r>
                        <a:rPr lang="en-US" altLang="zh-TW" dirty="0"/>
                        <a:t>1/2</a:t>
                      </a:r>
                      <a:endParaRPr lang="zh-TW" altLang="en-US" dirty="0"/>
                    </a:p>
                  </a:txBody>
                  <a:tcPr/>
                </a:tc>
                <a:tc>
                  <a:txBody>
                    <a:bodyPr/>
                    <a:lstStyle/>
                    <a:p>
                      <a:r>
                        <a:rPr lang="en-US" altLang="zh-TW" dirty="0"/>
                        <a:t>1/3</a:t>
                      </a:r>
                      <a:endParaRPr lang="zh-TW" altLang="en-US" dirty="0"/>
                    </a:p>
                  </a:txBody>
                  <a:tcPr/>
                </a:tc>
                <a:tc>
                  <a:txBody>
                    <a:bodyPr/>
                    <a:lstStyle/>
                    <a:p>
                      <a:r>
                        <a:rPr lang="en-US" altLang="zh-TW" dirty="0"/>
                        <a:t>1/4</a:t>
                      </a:r>
                      <a:endParaRPr lang="zh-TW" altLang="en-US" dirty="0"/>
                    </a:p>
                  </a:txBody>
                  <a:tcPr/>
                </a:tc>
                <a:tc>
                  <a:txBody>
                    <a:bodyPr/>
                    <a:lstStyle/>
                    <a:p>
                      <a:r>
                        <a:rPr lang="en-US" altLang="zh-TW" dirty="0"/>
                        <a:t>1/5</a:t>
                      </a:r>
                      <a:endParaRPr lang="zh-TW" altLang="en-US" dirty="0"/>
                    </a:p>
                  </a:txBody>
                  <a:tcPr/>
                </a:tc>
                <a:extLst>
                  <a:ext uri="{0D108BD9-81ED-4DB2-BD59-A6C34878D82A}">
                    <a16:rowId xmlns:a16="http://schemas.microsoft.com/office/drawing/2014/main" val="3806485286"/>
                  </a:ext>
                </a:extLst>
              </a:tr>
              <a:tr h="370840">
                <a:tc>
                  <a:txBody>
                    <a:bodyPr/>
                    <a:lstStyle/>
                    <a:p>
                      <a:r>
                        <a:rPr lang="en-US" altLang="zh-TW" dirty="0"/>
                        <a:t>Room B</a:t>
                      </a:r>
                    </a:p>
                    <a:p>
                      <a:r>
                        <a:rPr lang="en-US" altLang="zh-TW" dirty="0"/>
                        <a:t>Price($)</a:t>
                      </a:r>
                      <a:endParaRPr lang="zh-TW" altLang="en-US" dirty="0"/>
                    </a:p>
                  </a:txBody>
                  <a:tcPr/>
                </a:tc>
                <a:tc>
                  <a:txBody>
                    <a:bodyPr/>
                    <a:lstStyle/>
                    <a:p>
                      <a:r>
                        <a:rPr lang="en-US" altLang="zh-TW" dirty="0"/>
                        <a:t>3600</a:t>
                      </a:r>
                      <a:endParaRPr lang="zh-TW" altLang="en-US" dirty="0"/>
                    </a:p>
                  </a:txBody>
                  <a:tcPr/>
                </a:tc>
                <a:tc>
                  <a:txBody>
                    <a:bodyPr/>
                    <a:lstStyle/>
                    <a:p>
                      <a:r>
                        <a:rPr lang="en-US" altLang="zh-TW" dirty="0"/>
                        <a:t>4000</a:t>
                      </a:r>
                      <a:endParaRPr lang="zh-TW" altLang="en-US" dirty="0"/>
                    </a:p>
                  </a:txBody>
                  <a:tcPr/>
                </a:tc>
                <a:tc>
                  <a:txBody>
                    <a:bodyPr/>
                    <a:lstStyle/>
                    <a:p>
                      <a:r>
                        <a:rPr lang="en-US" altLang="zh-TW" dirty="0"/>
                        <a:t>4400</a:t>
                      </a:r>
                      <a:endParaRPr lang="zh-TW" altLang="en-US" dirty="0"/>
                    </a:p>
                  </a:txBody>
                  <a:tcPr/>
                </a:tc>
                <a:tc>
                  <a:txBody>
                    <a:bodyPr/>
                    <a:lstStyle/>
                    <a:p>
                      <a:r>
                        <a:rPr lang="en-US" altLang="zh-TW" dirty="0"/>
                        <a:t>4800</a:t>
                      </a:r>
                      <a:endParaRPr lang="zh-TW" altLang="en-US" dirty="0"/>
                    </a:p>
                  </a:txBody>
                  <a:tcPr/>
                </a:tc>
                <a:tc>
                  <a:txBody>
                    <a:bodyPr/>
                    <a:lstStyle/>
                    <a:p>
                      <a:r>
                        <a:rPr lang="en-US" altLang="zh-TW" dirty="0"/>
                        <a:t>5200</a:t>
                      </a:r>
                      <a:endParaRPr lang="zh-TW" altLang="en-US" dirty="0"/>
                    </a:p>
                  </a:txBody>
                  <a:tcPr/>
                </a:tc>
                <a:extLst>
                  <a:ext uri="{0D108BD9-81ED-4DB2-BD59-A6C34878D82A}">
                    <a16:rowId xmlns:a16="http://schemas.microsoft.com/office/drawing/2014/main" val="4107869813"/>
                  </a:ext>
                </a:extLst>
              </a:tr>
            </a:tbl>
          </a:graphicData>
        </a:graphic>
      </p:graphicFrame>
      <p:sp>
        <p:nvSpPr>
          <p:cNvPr id="12" name="文字方塊 11">
            <a:extLst>
              <a:ext uri="{FF2B5EF4-FFF2-40B4-BE49-F238E27FC236}">
                <a16:creationId xmlns:a16="http://schemas.microsoft.com/office/drawing/2014/main" id="{A6FC072C-B794-458E-8D40-FFD0372CBE56}"/>
              </a:ext>
            </a:extLst>
          </p:cNvPr>
          <p:cNvSpPr txBox="1"/>
          <p:nvPr/>
        </p:nvSpPr>
        <p:spPr>
          <a:xfrm>
            <a:off x="6096000" y="3606801"/>
            <a:ext cx="5827236" cy="430887"/>
          </a:xfrm>
          <a:prstGeom prst="rect">
            <a:avLst/>
          </a:prstGeom>
          <a:noFill/>
        </p:spPr>
        <p:txBody>
          <a:bodyPr wrap="none" rtlCol="0">
            <a:spAutoFit/>
          </a:bodyPr>
          <a:lstStyle/>
          <a:p>
            <a:r>
              <a:rPr lang="zh-TW" altLang="en-US" sz="2200" dirty="0"/>
              <a:t>先找各房型中的最大最小值，進行數據的縮放</a:t>
            </a:r>
          </a:p>
        </p:txBody>
      </p:sp>
      <p:graphicFrame>
        <p:nvGraphicFramePr>
          <p:cNvPr id="13" name="表格 3">
            <a:extLst>
              <a:ext uri="{FF2B5EF4-FFF2-40B4-BE49-F238E27FC236}">
                <a16:creationId xmlns:a16="http://schemas.microsoft.com/office/drawing/2014/main" id="{3B847643-8BB4-4929-BAD4-8AE0F13CA6F2}"/>
              </a:ext>
            </a:extLst>
          </p:cNvPr>
          <p:cNvGraphicFramePr>
            <a:graphicFrameLocks noGrp="1"/>
          </p:cNvGraphicFramePr>
          <p:nvPr>
            <p:extLst>
              <p:ext uri="{D42A27DB-BD31-4B8C-83A1-F6EECF244321}">
                <p14:modId xmlns:p14="http://schemas.microsoft.com/office/powerpoint/2010/main" val="2478925283"/>
              </p:ext>
            </p:extLst>
          </p:nvPr>
        </p:nvGraphicFramePr>
        <p:xfrm>
          <a:off x="1501187" y="4540014"/>
          <a:ext cx="8128002" cy="88900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63839880"/>
                    </a:ext>
                  </a:extLst>
                </a:gridCol>
                <a:gridCol w="1354667">
                  <a:extLst>
                    <a:ext uri="{9D8B030D-6E8A-4147-A177-3AD203B41FA5}">
                      <a16:colId xmlns:a16="http://schemas.microsoft.com/office/drawing/2014/main" val="1700516312"/>
                    </a:ext>
                  </a:extLst>
                </a:gridCol>
                <a:gridCol w="1354667">
                  <a:extLst>
                    <a:ext uri="{9D8B030D-6E8A-4147-A177-3AD203B41FA5}">
                      <a16:colId xmlns:a16="http://schemas.microsoft.com/office/drawing/2014/main" val="1847916150"/>
                    </a:ext>
                  </a:extLst>
                </a:gridCol>
                <a:gridCol w="1354667">
                  <a:extLst>
                    <a:ext uri="{9D8B030D-6E8A-4147-A177-3AD203B41FA5}">
                      <a16:colId xmlns:a16="http://schemas.microsoft.com/office/drawing/2014/main" val="2349539462"/>
                    </a:ext>
                  </a:extLst>
                </a:gridCol>
                <a:gridCol w="1354667">
                  <a:extLst>
                    <a:ext uri="{9D8B030D-6E8A-4147-A177-3AD203B41FA5}">
                      <a16:colId xmlns:a16="http://schemas.microsoft.com/office/drawing/2014/main" val="387520806"/>
                    </a:ext>
                  </a:extLst>
                </a:gridCol>
                <a:gridCol w="1354667">
                  <a:extLst>
                    <a:ext uri="{9D8B030D-6E8A-4147-A177-3AD203B41FA5}">
                      <a16:colId xmlns:a16="http://schemas.microsoft.com/office/drawing/2014/main" val="311663657"/>
                    </a:ext>
                  </a:extLst>
                </a:gridCol>
              </a:tblGrid>
              <a:tr h="370840">
                <a:tc>
                  <a:txBody>
                    <a:bodyPr/>
                    <a:lstStyle/>
                    <a:p>
                      <a:endParaRPr lang="zh-TW" altLang="en-US" dirty="0"/>
                    </a:p>
                  </a:txBody>
                  <a:tcPr/>
                </a:tc>
                <a:tc>
                  <a:txBody>
                    <a:bodyPr/>
                    <a:lstStyle/>
                    <a:p>
                      <a:r>
                        <a:rPr lang="en-US" altLang="zh-TW" dirty="0"/>
                        <a:t>1/1</a:t>
                      </a:r>
                      <a:endParaRPr lang="zh-TW" altLang="en-US" dirty="0"/>
                    </a:p>
                  </a:txBody>
                  <a:tcPr/>
                </a:tc>
                <a:tc>
                  <a:txBody>
                    <a:bodyPr/>
                    <a:lstStyle/>
                    <a:p>
                      <a:r>
                        <a:rPr lang="en-US" altLang="zh-TW" dirty="0"/>
                        <a:t>1/2</a:t>
                      </a:r>
                      <a:endParaRPr lang="zh-TW" altLang="en-US" dirty="0"/>
                    </a:p>
                  </a:txBody>
                  <a:tcPr/>
                </a:tc>
                <a:tc>
                  <a:txBody>
                    <a:bodyPr/>
                    <a:lstStyle/>
                    <a:p>
                      <a:r>
                        <a:rPr lang="en-US" altLang="zh-TW" dirty="0"/>
                        <a:t>1/3</a:t>
                      </a:r>
                      <a:endParaRPr lang="zh-TW" altLang="en-US" dirty="0"/>
                    </a:p>
                  </a:txBody>
                  <a:tcPr/>
                </a:tc>
                <a:tc>
                  <a:txBody>
                    <a:bodyPr/>
                    <a:lstStyle/>
                    <a:p>
                      <a:r>
                        <a:rPr lang="en-US" altLang="zh-TW" dirty="0"/>
                        <a:t>1/4</a:t>
                      </a:r>
                      <a:endParaRPr lang="zh-TW" altLang="en-US" dirty="0"/>
                    </a:p>
                  </a:txBody>
                  <a:tcPr/>
                </a:tc>
                <a:tc>
                  <a:txBody>
                    <a:bodyPr/>
                    <a:lstStyle/>
                    <a:p>
                      <a:r>
                        <a:rPr lang="en-US" altLang="zh-TW" dirty="0"/>
                        <a:t>1/5</a:t>
                      </a:r>
                      <a:endParaRPr lang="zh-TW" altLang="en-US" dirty="0"/>
                    </a:p>
                  </a:txBody>
                  <a:tcPr/>
                </a:tc>
                <a:extLst>
                  <a:ext uri="{0D108BD9-81ED-4DB2-BD59-A6C34878D82A}">
                    <a16:rowId xmlns:a16="http://schemas.microsoft.com/office/drawing/2014/main" val="3806485286"/>
                  </a:ext>
                </a:extLst>
              </a:tr>
              <a:tr h="370840">
                <a:tc>
                  <a:txBody>
                    <a:bodyPr/>
                    <a:lstStyle/>
                    <a:p>
                      <a:r>
                        <a:rPr lang="en-US" altLang="zh-TW" dirty="0"/>
                        <a:t>Room A</a:t>
                      </a:r>
                    </a:p>
                    <a:p>
                      <a:r>
                        <a:rPr lang="en-US" altLang="zh-TW" dirty="0"/>
                        <a:t>Price($)</a:t>
                      </a:r>
                    </a:p>
                  </a:txBody>
                  <a:tcPr/>
                </a:tc>
                <a:tc>
                  <a:txBody>
                    <a:bodyPr/>
                    <a:lstStyle/>
                    <a:p>
                      <a:r>
                        <a:rPr lang="en-US" altLang="zh-TW" dirty="0">
                          <a:solidFill>
                            <a:srgbClr val="FF0000"/>
                          </a:solidFill>
                        </a:rPr>
                        <a:t>0</a:t>
                      </a:r>
                      <a:endParaRPr lang="zh-TW" altLang="en-US" dirty="0">
                        <a:solidFill>
                          <a:srgbClr val="FF0000"/>
                        </a:solidFill>
                      </a:endParaRPr>
                    </a:p>
                  </a:txBody>
                  <a:tcPr/>
                </a:tc>
                <a:tc>
                  <a:txBody>
                    <a:bodyPr/>
                    <a:lstStyle/>
                    <a:p>
                      <a:r>
                        <a:rPr lang="en-US" altLang="zh-TW" dirty="0">
                          <a:solidFill>
                            <a:srgbClr val="FF0000"/>
                          </a:solidFill>
                        </a:rPr>
                        <a:t>0.25</a:t>
                      </a:r>
                      <a:endParaRPr lang="zh-TW" altLang="en-US" dirty="0">
                        <a:solidFill>
                          <a:srgbClr val="FF0000"/>
                        </a:solidFill>
                      </a:endParaRPr>
                    </a:p>
                  </a:txBody>
                  <a:tcPr/>
                </a:tc>
                <a:tc>
                  <a:txBody>
                    <a:bodyPr/>
                    <a:lstStyle/>
                    <a:p>
                      <a:r>
                        <a:rPr lang="en-US" altLang="zh-TW" dirty="0">
                          <a:solidFill>
                            <a:srgbClr val="FF0000"/>
                          </a:solidFill>
                        </a:rPr>
                        <a:t>0.5</a:t>
                      </a:r>
                      <a:endParaRPr lang="zh-TW" altLang="en-US" dirty="0">
                        <a:solidFill>
                          <a:srgbClr val="FF0000"/>
                        </a:solidFill>
                      </a:endParaRPr>
                    </a:p>
                  </a:txBody>
                  <a:tcPr/>
                </a:tc>
                <a:tc>
                  <a:txBody>
                    <a:bodyPr/>
                    <a:lstStyle/>
                    <a:p>
                      <a:r>
                        <a:rPr lang="en-US" altLang="zh-TW" dirty="0">
                          <a:solidFill>
                            <a:srgbClr val="FF0000"/>
                          </a:solidFill>
                        </a:rPr>
                        <a:t>0.75</a:t>
                      </a:r>
                      <a:endParaRPr lang="zh-TW" altLang="en-US" dirty="0">
                        <a:solidFill>
                          <a:srgbClr val="FF0000"/>
                        </a:solidFill>
                      </a:endParaRPr>
                    </a:p>
                  </a:txBody>
                  <a:tcPr/>
                </a:tc>
                <a:tc>
                  <a:txBody>
                    <a:bodyPr/>
                    <a:lstStyle/>
                    <a:p>
                      <a:r>
                        <a:rPr lang="en-US" altLang="zh-TW" dirty="0">
                          <a:solidFill>
                            <a:srgbClr val="FF0000"/>
                          </a:solidFill>
                        </a:rPr>
                        <a:t>1</a:t>
                      </a:r>
                      <a:endParaRPr lang="zh-TW" altLang="en-US" dirty="0">
                        <a:solidFill>
                          <a:srgbClr val="FF0000"/>
                        </a:solidFill>
                      </a:endParaRPr>
                    </a:p>
                  </a:txBody>
                  <a:tcPr/>
                </a:tc>
                <a:extLst>
                  <a:ext uri="{0D108BD9-81ED-4DB2-BD59-A6C34878D82A}">
                    <a16:rowId xmlns:a16="http://schemas.microsoft.com/office/drawing/2014/main" val="4107869813"/>
                  </a:ext>
                </a:extLst>
              </a:tr>
            </a:tbl>
          </a:graphicData>
        </a:graphic>
      </p:graphicFrame>
      <p:graphicFrame>
        <p:nvGraphicFramePr>
          <p:cNvPr id="14" name="表格 3">
            <a:extLst>
              <a:ext uri="{FF2B5EF4-FFF2-40B4-BE49-F238E27FC236}">
                <a16:creationId xmlns:a16="http://schemas.microsoft.com/office/drawing/2014/main" id="{646B53F6-4483-4C98-952C-CE778A71D1F6}"/>
              </a:ext>
            </a:extLst>
          </p:cNvPr>
          <p:cNvGraphicFramePr>
            <a:graphicFrameLocks noGrp="1"/>
          </p:cNvGraphicFramePr>
          <p:nvPr>
            <p:extLst>
              <p:ext uri="{D42A27DB-BD31-4B8C-83A1-F6EECF244321}">
                <p14:modId xmlns:p14="http://schemas.microsoft.com/office/powerpoint/2010/main" val="1529799629"/>
              </p:ext>
            </p:extLst>
          </p:nvPr>
        </p:nvGraphicFramePr>
        <p:xfrm>
          <a:off x="1501187" y="5489974"/>
          <a:ext cx="8128002" cy="88900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val="63839880"/>
                    </a:ext>
                  </a:extLst>
                </a:gridCol>
                <a:gridCol w="1354667">
                  <a:extLst>
                    <a:ext uri="{9D8B030D-6E8A-4147-A177-3AD203B41FA5}">
                      <a16:colId xmlns:a16="http://schemas.microsoft.com/office/drawing/2014/main" val="1700516312"/>
                    </a:ext>
                  </a:extLst>
                </a:gridCol>
                <a:gridCol w="1354667">
                  <a:extLst>
                    <a:ext uri="{9D8B030D-6E8A-4147-A177-3AD203B41FA5}">
                      <a16:colId xmlns:a16="http://schemas.microsoft.com/office/drawing/2014/main" val="1847916150"/>
                    </a:ext>
                  </a:extLst>
                </a:gridCol>
                <a:gridCol w="1354667">
                  <a:extLst>
                    <a:ext uri="{9D8B030D-6E8A-4147-A177-3AD203B41FA5}">
                      <a16:colId xmlns:a16="http://schemas.microsoft.com/office/drawing/2014/main" val="2349539462"/>
                    </a:ext>
                  </a:extLst>
                </a:gridCol>
                <a:gridCol w="1354667">
                  <a:extLst>
                    <a:ext uri="{9D8B030D-6E8A-4147-A177-3AD203B41FA5}">
                      <a16:colId xmlns:a16="http://schemas.microsoft.com/office/drawing/2014/main" val="387520806"/>
                    </a:ext>
                  </a:extLst>
                </a:gridCol>
                <a:gridCol w="1354667">
                  <a:extLst>
                    <a:ext uri="{9D8B030D-6E8A-4147-A177-3AD203B41FA5}">
                      <a16:colId xmlns:a16="http://schemas.microsoft.com/office/drawing/2014/main" val="311663657"/>
                    </a:ext>
                  </a:extLst>
                </a:gridCol>
              </a:tblGrid>
              <a:tr h="370840">
                <a:tc>
                  <a:txBody>
                    <a:bodyPr/>
                    <a:lstStyle/>
                    <a:p>
                      <a:endParaRPr lang="zh-TW" altLang="en-US" dirty="0"/>
                    </a:p>
                  </a:txBody>
                  <a:tcPr/>
                </a:tc>
                <a:tc>
                  <a:txBody>
                    <a:bodyPr/>
                    <a:lstStyle/>
                    <a:p>
                      <a:r>
                        <a:rPr lang="en-US" altLang="zh-TW" dirty="0"/>
                        <a:t>1/1</a:t>
                      </a:r>
                      <a:endParaRPr lang="zh-TW" altLang="en-US" dirty="0"/>
                    </a:p>
                  </a:txBody>
                  <a:tcPr/>
                </a:tc>
                <a:tc>
                  <a:txBody>
                    <a:bodyPr/>
                    <a:lstStyle/>
                    <a:p>
                      <a:r>
                        <a:rPr lang="en-US" altLang="zh-TW" dirty="0"/>
                        <a:t>1/2</a:t>
                      </a:r>
                      <a:endParaRPr lang="zh-TW" altLang="en-US" dirty="0"/>
                    </a:p>
                  </a:txBody>
                  <a:tcPr/>
                </a:tc>
                <a:tc>
                  <a:txBody>
                    <a:bodyPr/>
                    <a:lstStyle/>
                    <a:p>
                      <a:r>
                        <a:rPr lang="en-US" altLang="zh-TW" dirty="0"/>
                        <a:t>1/3</a:t>
                      </a:r>
                      <a:endParaRPr lang="zh-TW" altLang="en-US" dirty="0"/>
                    </a:p>
                  </a:txBody>
                  <a:tcPr/>
                </a:tc>
                <a:tc>
                  <a:txBody>
                    <a:bodyPr/>
                    <a:lstStyle/>
                    <a:p>
                      <a:r>
                        <a:rPr lang="en-US" altLang="zh-TW" dirty="0"/>
                        <a:t>1/4</a:t>
                      </a:r>
                      <a:endParaRPr lang="zh-TW" altLang="en-US" dirty="0"/>
                    </a:p>
                  </a:txBody>
                  <a:tcPr/>
                </a:tc>
                <a:tc>
                  <a:txBody>
                    <a:bodyPr/>
                    <a:lstStyle/>
                    <a:p>
                      <a:r>
                        <a:rPr lang="en-US" altLang="zh-TW" dirty="0"/>
                        <a:t>1/5</a:t>
                      </a:r>
                      <a:endParaRPr lang="zh-TW" altLang="en-US" dirty="0"/>
                    </a:p>
                  </a:txBody>
                  <a:tcPr/>
                </a:tc>
                <a:extLst>
                  <a:ext uri="{0D108BD9-81ED-4DB2-BD59-A6C34878D82A}">
                    <a16:rowId xmlns:a16="http://schemas.microsoft.com/office/drawing/2014/main" val="3806485286"/>
                  </a:ext>
                </a:extLst>
              </a:tr>
              <a:tr h="370840">
                <a:tc>
                  <a:txBody>
                    <a:bodyPr/>
                    <a:lstStyle/>
                    <a:p>
                      <a:r>
                        <a:rPr lang="en-US" altLang="zh-TW" dirty="0"/>
                        <a:t>Room B</a:t>
                      </a:r>
                    </a:p>
                    <a:p>
                      <a:r>
                        <a:rPr lang="en-US" altLang="zh-TW" dirty="0"/>
                        <a:t>Price($)</a:t>
                      </a:r>
                      <a:endParaRPr lang="zh-TW" altLang="en-US" dirty="0"/>
                    </a:p>
                  </a:txBody>
                  <a:tcPr/>
                </a:tc>
                <a:tc>
                  <a:txBody>
                    <a:bodyPr/>
                    <a:lstStyle/>
                    <a:p>
                      <a:r>
                        <a:rPr lang="en-US" altLang="zh-TW" dirty="0">
                          <a:solidFill>
                            <a:srgbClr val="FF0000"/>
                          </a:solidFill>
                        </a:rPr>
                        <a:t>0</a:t>
                      </a:r>
                      <a:endParaRPr lang="zh-TW" altLang="en-US" dirty="0">
                        <a:solidFill>
                          <a:srgbClr val="FF0000"/>
                        </a:solidFill>
                      </a:endParaRPr>
                    </a:p>
                  </a:txBody>
                  <a:tcPr/>
                </a:tc>
                <a:tc>
                  <a:txBody>
                    <a:bodyPr/>
                    <a:lstStyle/>
                    <a:p>
                      <a:r>
                        <a:rPr lang="en-US" altLang="zh-TW" dirty="0">
                          <a:solidFill>
                            <a:srgbClr val="FF0000"/>
                          </a:solidFill>
                        </a:rPr>
                        <a:t>0.25</a:t>
                      </a:r>
                      <a:endParaRPr lang="zh-TW" altLang="en-US" dirty="0">
                        <a:solidFill>
                          <a:srgbClr val="FF0000"/>
                        </a:solidFill>
                      </a:endParaRPr>
                    </a:p>
                  </a:txBody>
                  <a:tcPr/>
                </a:tc>
                <a:tc>
                  <a:txBody>
                    <a:bodyPr/>
                    <a:lstStyle/>
                    <a:p>
                      <a:r>
                        <a:rPr lang="en-US" altLang="zh-TW" dirty="0">
                          <a:solidFill>
                            <a:srgbClr val="FF0000"/>
                          </a:solidFill>
                        </a:rPr>
                        <a:t>0.5</a:t>
                      </a:r>
                      <a:endParaRPr lang="zh-TW" altLang="en-US" dirty="0">
                        <a:solidFill>
                          <a:srgbClr val="FF0000"/>
                        </a:solidFill>
                      </a:endParaRPr>
                    </a:p>
                  </a:txBody>
                  <a:tcPr/>
                </a:tc>
                <a:tc>
                  <a:txBody>
                    <a:bodyPr/>
                    <a:lstStyle/>
                    <a:p>
                      <a:r>
                        <a:rPr lang="en-US" altLang="zh-TW" dirty="0">
                          <a:solidFill>
                            <a:srgbClr val="FF0000"/>
                          </a:solidFill>
                        </a:rPr>
                        <a:t>0.75</a:t>
                      </a:r>
                      <a:endParaRPr lang="zh-TW" altLang="en-US" dirty="0">
                        <a:solidFill>
                          <a:srgbClr val="FF0000"/>
                        </a:solidFill>
                      </a:endParaRPr>
                    </a:p>
                  </a:txBody>
                  <a:tcPr/>
                </a:tc>
                <a:tc>
                  <a:txBody>
                    <a:bodyPr/>
                    <a:lstStyle/>
                    <a:p>
                      <a:r>
                        <a:rPr lang="en-US" altLang="zh-TW" dirty="0">
                          <a:solidFill>
                            <a:srgbClr val="FF0000"/>
                          </a:solidFill>
                        </a:rPr>
                        <a:t>1</a:t>
                      </a:r>
                      <a:endParaRPr lang="zh-TW" altLang="en-US" dirty="0">
                        <a:solidFill>
                          <a:srgbClr val="FF0000"/>
                        </a:solidFill>
                      </a:endParaRPr>
                    </a:p>
                  </a:txBody>
                  <a:tcPr/>
                </a:tc>
                <a:extLst>
                  <a:ext uri="{0D108BD9-81ED-4DB2-BD59-A6C34878D82A}">
                    <a16:rowId xmlns:a16="http://schemas.microsoft.com/office/drawing/2014/main" val="4107869813"/>
                  </a:ext>
                </a:extLst>
              </a:tr>
            </a:tbl>
          </a:graphicData>
        </a:graphic>
      </p:graphicFrame>
      <p:sp>
        <p:nvSpPr>
          <p:cNvPr id="15" name="矩形 14">
            <a:extLst>
              <a:ext uri="{FF2B5EF4-FFF2-40B4-BE49-F238E27FC236}">
                <a16:creationId xmlns:a16="http://schemas.microsoft.com/office/drawing/2014/main" id="{A5F6FE70-1D8D-4FD7-A5B2-B9DC1D2D8EEC}"/>
              </a:ext>
            </a:extLst>
          </p:cNvPr>
          <p:cNvSpPr/>
          <p:nvPr/>
        </p:nvSpPr>
        <p:spPr>
          <a:xfrm rot="16200000">
            <a:off x="6089606" y="1638020"/>
            <a:ext cx="370840" cy="6916508"/>
          </a:xfrm>
          <a:prstGeom prst="rect">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矩形 15">
            <a:extLst>
              <a:ext uri="{FF2B5EF4-FFF2-40B4-BE49-F238E27FC236}">
                <a16:creationId xmlns:a16="http://schemas.microsoft.com/office/drawing/2014/main" id="{CBC81B7A-F84C-4B91-B28D-E329D096DF24}"/>
              </a:ext>
            </a:extLst>
          </p:cNvPr>
          <p:cNvSpPr/>
          <p:nvPr/>
        </p:nvSpPr>
        <p:spPr>
          <a:xfrm rot="16200000">
            <a:off x="6089606" y="2587980"/>
            <a:ext cx="370840" cy="6916508"/>
          </a:xfrm>
          <a:prstGeom prst="rect">
            <a:avLst/>
          </a:prstGeom>
          <a:noFill/>
          <a:ln w="476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箭號: 向下 16">
            <a:extLst>
              <a:ext uri="{FF2B5EF4-FFF2-40B4-BE49-F238E27FC236}">
                <a16:creationId xmlns:a16="http://schemas.microsoft.com/office/drawing/2014/main" id="{4BA353CC-644A-442A-9FEC-915D959DB825}"/>
              </a:ext>
            </a:extLst>
          </p:cNvPr>
          <p:cNvSpPr/>
          <p:nvPr/>
        </p:nvSpPr>
        <p:spPr>
          <a:xfrm>
            <a:off x="5547360" y="3490995"/>
            <a:ext cx="548640" cy="863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9" name="標題 1">
            <a:extLst>
              <a:ext uri="{FF2B5EF4-FFF2-40B4-BE49-F238E27FC236}">
                <a16:creationId xmlns:a16="http://schemas.microsoft.com/office/drawing/2014/main" id="{ABB00DCA-92A8-4B37-B0FC-8025C2EFA6A8}"/>
              </a:ext>
            </a:extLst>
          </p:cNvPr>
          <p:cNvSpPr>
            <a:spLocks noGrp="1"/>
          </p:cNvSpPr>
          <p:nvPr>
            <p:ph type="title"/>
          </p:nvPr>
        </p:nvSpPr>
        <p:spPr>
          <a:xfrm>
            <a:off x="729339" y="408197"/>
            <a:ext cx="10515600" cy="1325563"/>
          </a:xfrm>
        </p:spPr>
        <p:txBody>
          <a:bodyPr>
            <a:normAutofit/>
          </a:bodyPr>
          <a:lstStyle/>
          <a:p>
            <a:r>
              <a:rPr lang="zh-TW" altLang="en-US" sz="4800" b="1" dirty="0">
                <a:solidFill>
                  <a:srgbClr val="363A4D"/>
                </a:solidFill>
                <a:latin typeface="Helvetica Neue"/>
              </a:rPr>
              <a:t>資料歸一化</a:t>
            </a:r>
          </a:p>
        </p:txBody>
      </p:sp>
      <p:sp>
        <p:nvSpPr>
          <p:cNvPr id="20" name="Google Shape;119;p4">
            <a:extLst>
              <a:ext uri="{FF2B5EF4-FFF2-40B4-BE49-F238E27FC236}">
                <a16:creationId xmlns:a16="http://schemas.microsoft.com/office/drawing/2014/main" id="{E9E2804A-EF09-44CF-BAEF-E036078D11E4}"/>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19</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
        <p:nvSpPr>
          <p:cNvPr id="2" name="橢圓 1">
            <a:extLst>
              <a:ext uri="{FF2B5EF4-FFF2-40B4-BE49-F238E27FC236}">
                <a16:creationId xmlns:a16="http://schemas.microsoft.com/office/drawing/2014/main" id="{0EF5220E-D431-4368-B655-1BFD4EDAD4E7}"/>
              </a:ext>
            </a:extLst>
          </p:cNvPr>
          <p:cNvSpPr/>
          <p:nvPr/>
        </p:nvSpPr>
        <p:spPr>
          <a:xfrm>
            <a:off x="2677886" y="1858206"/>
            <a:ext cx="1018903" cy="5413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橢圓 20">
            <a:extLst>
              <a:ext uri="{FF2B5EF4-FFF2-40B4-BE49-F238E27FC236}">
                <a16:creationId xmlns:a16="http://schemas.microsoft.com/office/drawing/2014/main" id="{E192142E-D09F-42E2-9936-542E4E3DECA7}"/>
              </a:ext>
            </a:extLst>
          </p:cNvPr>
          <p:cNvSpPr/>
          <p:nvPr/>
        </p:nvSpPr>
        <p:spPr>
          <a:xfrm>
            <a:off x="8107680" y="1870249"/>
            <a:ext cx="1018903" cy="5413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 name="橢圓 23">
            <a:extLst>
              <a:ext uri="{FF2B5EF4-FFF2-40B4-BE49-F238E27FC236}">
                <a16:creationId xmlns:a16="http://schemas.microsoft.com/office/drawing/2014/main" id="{DAF58F13-EAEB-41DB-A271-8EF0E47BF381}"/>
              </a:ext>
            </a:extLst>
          </p:cNvPr>
          <p:cNvSpPr/>
          <p:nvPr/>
        </p:nvSpPr>
        <p:spPr>
          <a:xfrm>
            <a:off x="2660015" y="2791458"/>
            <a:ext cx="1018903" cy="5413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橢圓 24">
            <a:extLst>
              <a:ext uri="{FF2B5EF4-FFF2-40B4-BE49-F238E27FC236}">
                <a16:creationId xmlns:a16="http://schemas.microsoft.com/office/drawing/2014/main" id="{982D13F5-00B0-4C2D-B9CE-B102995B20A4}"/>
              </a:ext>
            </a:extLst>
          </p:cNvPr>
          <p:cNvSpPr/>
          <p:nvPr/>
        </p:nvSpPr>
        <p:spPr>
          <a:xfrm>
            <a:off x="8133819" y="2820510"/>
            <a:ext cx="1018903" cy="54138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821667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arn(inVertic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ppt_x"/>
                                          </p:val>
                                        </p:tav>
                                        <p:tav tm="100000">
                                          <p:val>
                                            <p:strVal val="#ppt_x"/>
                                          </p:val>
                                        </p:tav>
                                      </p:tavLst>
                                    </p:anim>
                                    <p:anim calcmode="lin" valueType="num">
                                      <p:cBhvr additive="base">
                                        <p:cTn id="26" dur="500" fill="hold"/>
                                        <p:tgtEl>
                                          <p:spTgt spid="25"/>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ppt_x"/>
                                          </p:val>
                                        </p:tav>
                                        <p:tav tm="100000">
                                          <p:val>
                                            <p:strVal val="#ppt_x"/>
                                          </p:val>
                                        </p:tav>
                                      </p:tavLst>
                                    </p:anim>
                                    <p:anim calcmode="lin" valueType="num">
                                      <p:cBhvr additive="base">
                                        <p:cTn id="3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6" presetClass="entr" presetSubtype="16"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circle(in)">
                                      <p:cBhvr>
                                        <p:cTn id="35" dur="2000"/>
                                        <p:tgtEl>
                                          <p:spTgt spid="13"/>
                                        </p:tgtEl>
                                      </p:cBhvr>
                                    </p:animEffect>
                                  </p:childTnLst>
                                </p:cTn>
                              </p:par>
                              <p:par>
                                <p:cTn id="36" presetID="6" presetClass="entr" presetSubtype="16" fill="hold"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circle(in)">
                                      <p:cBhvr>
                                        <p:cTn id="38" dur="2000"/>
                                        <p:tgtEl>
                                          <p:spTgt spid="14"/>
                                        </p:tgtEl>
                                      </p:cBhvr>
                                    </p:animEffect>
                                  </p:childTnLst>
                                </p:cTn>
                              </p:par>
                              <p:par>
                                <p:cTn id="39" presetID="6" presetClass="entr" presetSubtype="16"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circle(in)">
                                      <p:cBhvr>
                                        <p:cTn id="41" dur="2000"/>
                                        <p:tgtEl>
                                          <p:spTgt spid="16"/>
                                        </p:tgtEl>
                                      </p:cBhvr>
                                    </p:animEffect>
                                  </p:childTnLst>
                                </p:cTn>
                              </p:par>
                              <p:par>
                                <p:cTn id="42" presetID="6" presetClass="entr" presetSubtype="16"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circle(in)">
                                      <p:cBhvr>
                                        <p:cTn id="44"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animBg="1"/>
      <p:bldP spid="16" grpId="0" animBg="1"/>
      <p:bldP spid="17" grpId="0" animBg="1"/>
      <p:bldP spid="2" grpId="0" animBg="1"/>
      <p:bldP spid="21" grpId="0" animBg="1"/>
      <p:bldP spid="24" grpId="0" animBg="1"/>
      <p:bldP spid="2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2"/>
          <p:cNvPicPr preferRelativeResize="0"/>
          <p:nvPr/>
        </p:nvPicPr>
        <p:blipFill rotWithShape="1">
          <a:blip r:embed="rId3">
            <a:alphaModFix/>
          </a:blip>
          <a:srcRect/>
          <a:stretch/>
        </p:blipFill>
        <p:spPr>
          <a:xfrm>
            <a:off x="1805" y="0"/>
            <a:ext cx="12188389" cy="6858000"/>
          </a:xfrm>
          <a:prstGeom prst="rect">
            <a:avLst/>
          </a:prstGeom>
          <a:noFill/>
          <a:ln>
            <a:noFill/>
          </a:ln>
        </p:spPr>
      </p:pic>
      <p:sp>
        <p:nvSpPr>
          <p:cNvPr id="85" name="Google Shape;85;p2"/>
          <p:cNvSpPr txBox="1"/>
          <p:nvPr/>
        </p:nvSpPr>
        <p:spPr>
          <a:xfrm>
            <a:off x="5203707" y="214799"/>
            <a:ext cx="1784577"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rgbClr val="363A4D"/>
              </a:buClr>
              <a:buSzPts val="4800"/>
              <a:buFont typeface="Helvetica Neue"/>
              <a:buNone/>
            </a:pPr>
            <a:r>
              <a:rPr lang="en-US" sz="4800" b="1" i="0" u="none" strike="noStrike" cap="none" dirty="0" err="1">
                <a:solidFill>
                  <a:srgbClr val="363A4D"/>
                </a:solidFill>
                <a:latin typeface="Helvetica Neue"/>
                <a:ea typeface="Helvetica Neue"/>
                <a:cs typeface="Helvetica Neue"/>
                <a:sym typeface="Helvetica Neue"/>
              </a:rPr>
              <a:t>摘要</a:t>
            </a:r>
            <a:endParaRPr dirty="0"/>
          </a:p>
        </p:txBody>
      </p:sp>
      <p:sp>
        <p:nvSpPr>
          <p:cNvPr id="86" name="Google Shape;86;p2"/>
          <p:cNvSpPr txBox="1"/>
          <p:nvPr/>
        </p:nvSpPr>
        <p:spPr>
          <a:xfrm>
            <a:off x="1663385" y="1029294"/>
            <a:ext cx="8865219" cy="3925229"/>
          </a:xfrm>
          <a:prstGeom prst="rect">
            <a:avLst/>
          </a:prstGeom>
          <a:noFill/>
          <a:ln>
            <a:noFill/>
          </a:ln>
        </p:spPr>
        <p:txBody>
          <a:bodyPr spcFirstLastPara="1" wrap="square" lIns="91425" tIns="45700" rIns="91425" bIns="45700" anchor="t" anchorCtr="0">
            <a:noAutofit/>
          </a:bodyPr>
          <a:lstStyle/>
          <a:p>
            <a:pPr>
              <a:lnSpc>
                <a:spcPct val="150000"/>
              </a:lnSpc>
              <a:buClr>
                <a:srgbClr val="505B73"/>
              </a:buClr>
              <a:buSzPct val="100000"/>
            </a:pPr>
            <a:r>
              <a:rPr lang="en-US" altLang="zh-TW" sz="2200" b="1" dirty="0">
                <a:solidFill>
                  <a:schemeClr val="tx1"/>
                </a:solidFill>
                <a:latin typeface="Microsoft JhengHei Light" panose="020B0304030504040204" pitchFamily="34" charset="-120"/>
                <a:ea typeface="Microsoft JhengHei Light" panose="020B0304030504040204" pitchFamily="34" charset="-120"/>
                <a:sym typeface="Helvetica Neue"/>
              </a:rPr>
              <a:t>	</a:t>
            </a:r>
            <a:r>
              <a:rPr lang="zh-TW" altLang="en-US" sz="2200" b="1" dirty="0">
                <a:solidFill>
                  <a:srgbClr val="505B73"/>
                </a:solidFill>
                <a:latin typeface="Microsoft JhengHei Light" panose="020B0304030504040204" pitchFamily="34" charset="-120"/>
                <a:ea typeface="Microsoft JhengHei Light" panose="020B0304030504040204" pitchFamily="34" charset="-120"/>
                <a:sym typeface="Helvetica Neue"/>
              </a:rPr>
              <a:t>有次在訂飯店時我發現，同一間飯店、房間，在不同時間訂到的價錢可能都不一樣，</a:t>
            </a:r>
            <a:r>
              <a:rPr lang="zh-TW" altLang="en-US" sz="2200" b="1" dirty="0">
                <a:solidFill>
                  <a:schemeClr val="tx1"/>
                </a:solidFill>
                <a:latin typeface="Microsoft JhengHei Light" panose="020B0304030504040204" pitchFamily="34" charset="-120"/>
                <a:ea typeface="Microsoft JhengHei Light" panose="020B0304030504040204" pitchFamily="34" charset="-120"/>
                <a:sym typeface="Helvetica Neue"/>
              </a:rPr>
              <a:t>這</a:t>
            </a:r>
            <a:r>
              <a:rPr lang="zh-TW" altLang="en-US" sz="2200" b="1" dirty="0">
                <a:solidFill>
                  <a:srgbClr val="505B73"/>
                </a:solidFill>
                <a:latin typeface="Microsoft JhengHei Light" panose="020B0304030504040204" pitchFamily="34" charset="-120"/>
                <a:ea typeface="Microsoft JhengHei Light" panose="020B0304030504040204" pitchFamily="34" charset="-120"/>
                <a:sym typeface="Helvetica Neue"/>
              </a:rPr>
              <a:t>引起我對飯店調價策略的好奇。我利用訂房網站的數據建立自己的資料庫，並嘗試用機器學習來建立房價預測模型，來模擬飯店的調價策略。在訓練模型的過程中，發現大家常用的資料歸一化訓練的模型結果非常不理想，所以我依資料的特性提出新的歸一化方法，大大提升模型預測結果的準確性。目前針對給定的入住日，利用過去歷史</a:t>
            </a:r>
            <a:r>
              <a:rPr lang="en-US" altLang="zh-TW" sz="2200" b="1" dirty="0">
                <a:solidFill>
                  <a:srgbClr val="505B73"/>
                </a:solidFill>
                <a:latin typeface="Microsoft JhengHei Light" panose="020B0304030504040204" pitchFamily="34" charset="-120"/>
                <a:ea typeface="Microsoft JhengHei Light" panose="020B0304030504040204" pitchFamily="34" charset="-120"/>
                <a:sym typeface="Helvetica Neue"/>
              </a:rPr>
              <a:t>n</a:t>
            </a:r>
            <a:r>
              <a:rPr lang="zh-TW" altLang="en-US" sz="2200" b="1" dirty="0">
                <a:solidFill>
                  <a:srgbClr val="505B73"/>
                </a:solidFill>
                <a:latin typeface="Microsoft JhengHei Light" panose="020B0304030504040204" pitchFamily="34" charset="-120"/>
                <a:ea typeface="Microsoft JhengHei Light" panose="020B0304030504040204" pitchFamily="34" charset="-120"/>
                <a:sym typeface="Helvetica Neue"/>
              </a:rPr>
              <a:t>日訂房的房價來預測隔日訂房房價的平均絕對值誤差已可降到</a:t>
            </a:r>
            <a:r>
              <a:rPr lang="en-US" altLang="zh-TW" sz="2200" b="1" dirty="0">
                <a:solidFill>
                  <a:srgbClr val="505B73"/>
                </a:solidFill>
                <a:latin typeface="Microsoft JhengHei Light" panose="020B0304030504040204" pitchFamily="34" charset="-120"/>
                <a:ea typeface="Microsoft JhengHei Light" panose="020B0304030504040204" pitchFamily="34" charset="-120"/>
                <a:sym typeface="Helvetica Neue"/>
              </a:rPr>
              <a:t>1%</a:t>
            </a:r>
            <a:r>
              <a:rPr lang="zh-TW" altLang="en-US" sz="2200" b="1" dirty="0">
                <a:solidFill>
                  <a:srgbClr val="505B73"/>
                </a:solidFill>
                <a:latin typeface="Microsoft JhengHei Light" panose="020B0304030504040204" pitchFamily="34" charset="-120"/>
                <a:ea typeface="Microsoft JhengHei Light" panose="020B0304030504040204" pitchFamily="34" charset="-120"/>
                <a:sym typeface="Helvetica Neue"/>
              </a:rPr>
              <a:t>。</a:t>
            </a:r>
            <a:r>
              <a:rPr lang="zh-TW" altLang="en-US" sz="2200" b="1" dirty="0">
                <a:solidFill>
                  <a:srgbClr val="505B73"/>
                </a:solidFill>
                <a:latin typeface="Microsoft JhengHei Light" panose="020B0304030504040204" pitchFamily="34" charset="-120"/>
                <a:ea typeface="Microsoft JhengHei Light" panose="020B0304030504040204" pitchFamily="34" charset="-120"/>
              </a:rPr>
              <a:t>研究結果可以提供飯店業者動態房價調整建議，讓業者根據競爭對手的調價策略動態調價，提升飯店的訂房量與營收，或許還可以作為消費者訂房前的參考。</a:t>
            </a:r>
            <a:endParaRPr sz="2200" b="1" dirty="0">
              <a:solidFill>
                <a:srgbClr val="505B73"/>
              </a:solidFill>
              <a:latin typeface="Microsoft JhengHei Light" panose="020B0304030504040204" pitchFamily="34" charset="-120"/>
              <a:ea typeface="Microsoft JhengHei Light" panose="020B0304030504040204" pitchFamily="34" charset="-120"/>
            </a:endParaRPr>
          </a:p>
          <a:p>
            <a:pPr marL="0" marR="0" lvl="0" indent="0" algn="l" rtl="0">
              <a:lnSpc>
                <a:spcPct val="150000"/>
              </a:lnSpc>
              <a:spcBef>
                <a:spcPts val="1000"/>
              </a:spcBef>
              <a:spcAft>
                <a:spcPts val="0"/>
              </a:spcAft>
              <a:buClr>
                <a:srgbClr val="5E5E5E"/>
              </a:buClr>
              <a:buSzPct val="100000"/>
              <a:buFont typeface="Arial"/>
              <a:buNone/>
            </a:pPr>
            <a:endParaRPr sz="2200" b="0" i="0" u="none" strike="noStrike" cap="none" dirty="0">
              <a:solidFill>
                <a:srgbClr val="505B73"/>
              </a:solidFill>
              <a:latin typeface="Helvetica Neue"/>
              <a:ea typeface="Helvetica Neue"/>
              <a:cs typeface="Helvetica Neue"/>
              <a:sym typeface="Helvetica Neue"/>
            </a:endParaRPr>
          </a:p>
        </p:txBody>
      </p:sp>
      <p:sp>
        <p:nvSpPr>
          <p:cNvPr id="87" name="Google Shape;87;p2"/>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02</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oogle Shape;174;p8">
            <a:extLst>
              <a:ext uri="{FF2B5EF4-FFF2-40B4-BE49-F238E27FC236}">
                <a16:creationId xmlns:a16="http://schemas.microsoft.com/office/drawing/2014/main" id="{BECF9C57-D3A2-4061-B17B-8179507E1CF4}"/>
              </a:ext>
            </a:extLst>
          </p:cNvPr>
          <p:cNvPicPr preferRelativeResize="0"/>
          <p:nvPr/>
        </p:nvPicPr>
        <p:blipFill rotWithShape="1">
          <a:blip r:embed="rId3"/>
          <a:srcRect/>
          <a:stretch/>
        </p:blipFill>
        <p:spPr>
          <a:xfrm>
            <a:off x="4853" y="1016"/>
            <a:ext cx="12182293" cy="6855968"/>
          </a:xfrm>
          <a:prstGeom prst="rect">
            <a:avLst/>
          </a:prstGeom>
          <a:noFill/>
          <a:ln>
            <a:noFill/>
          </a:ln>
        </p:spPr>
      </p:pic>
      <p:sp>
        <p:nvSpPr>
          <p:cNvPr id="2" name="標題 1">
            <a:extLst>
              <a:ext uri="{FF2B5EF4-FFF2-40B4-BE49-F238E27FC236}">
                <a16:creationId xmlns:a16="http://schemas.microsoft.com/office/drawing/2014/main" id="{48015AAF-EDB3-4942-9299-277417E89BBB}"/>
              </a:ext>
            </a:extLst>
          </p:cNvPr>
          <p:cNvSpPr>
            <a:spLocks noGrp="1"/>
          </p:cNvSpPr>
          <p:nvPr>
            <p:ph type="title"/>
          </p:nvPr>
        </p:nvSpPr>
        <p:spPr/>
        <p:txBody>
          <a:bodyPr>
            <a:normAutofit/>
          </a:bodyPr>
          <a:lstStyle/>
          <a:p>
            <a:r>
              <a:rPr lang="zh-TW" altLang="en-US" sz="4800" b="1" dirty="0">
                <a:solidFill>
                  <a:srgbClr val="363A4D"/>
                </a:solidFill>
                <a:latin typeface="Helvetica Neue"/>
              </a:rPr>
              <a:t>機器學習模型</a:t>
            </a:r>
          </a:p>
        </p:txBody>
      </p:sp>
      <p:sp>
        <p:nvSpPr>
          <p:cNvPr id="3" name="內容版面配置區 2">
            <a:extLst>
              <a:ext uri="{FF2B5EF4-FFF2-40B4-BE49-F238E27FC236}">
                <a16:creationId xmlns:a16="http://schemas.microsoft.com/office/drawing/2014/main" id="{D7E3D14F-FBE3-4CD2-BC03-407A6B8BF9A6}"/>
              </a:ext>
            </a:extLst>
          </p:cNvPr>
          <p:cNvSpPr>
            <a:spLocks noGrp="1"/>
          </p:cNvSpPr>
          <p:nvPr>
            <p:ph idx="1"/>
          </p:nvPr>
        </p:nvSpPr>
        <p:spPr/>
        <p:txBody>
          <a:bodyPr>
            <a:normAutofit/>
          </a:bodyPr>
          <a:lstStyle/>
          <a:p>
            <a:pPr>
              <a:buFont typeface="Wingdings" panose="05000000000000000000" pitchFamily="2" charset="2"/>
              <a:buChar char="Ø"/>
            </a:pPr>
            <a:r>
              <a:rPr lang="en-US" altLang="zh-TW" b="1" dirty="0">
                <a:solidFill>
                  <a:srgbClr val="505B73"/>
                </a:solidFill>
                <a:latin typeface="Microsoft JhengHei Light" panose="020B0304030504040204" pitchFamily="34" charset="-120"/>
                <a:ea typeface="Microsoft JhengHei Light" panose="020B0304030504040204" pitchFamily="34" charset="-120"/>
              </a:rPr>
              <a:t>Random Forest :</a:t>
            </a:r>
            <a:r>
              <a:rPr lang="zh-TW" altLang="en-US" b="1" dirty="0">
                <a:solidFill>
                  <a:srgbClr val="505B73"/>
                </a:solidFill>
                <a:latin typeface="Microsoft JhengHei Light" panose="020B0304030504040204" pitchFamily="34" charset="-120"/>
                <a:ea typeface="Microsoft JhengHei Light" panose="020B0304030504040204" pitchFamily="34" charset="-120"/>
              </a:rPr>
              <a:t> 由決策樹 </a:t>
            </a:r>
            <a:r>
              <a:rPr lang="en-US" altLang="zh-TW" b="1" dirty="0">
                <a:solidFill>
                  <a:srgbClr val="505B73"/>
                </a:solidFill>
                <a:latin typeface="Microsoft JhengHei Light" panose="020B0304030504040204" pitchFamily="34" charset="-120"/>
                <a:ea typeface="Microsoft JhengHei Light" panose="020B0304030504040204" pitchFamily="34" charset="-120"/>
              </a:rPr>
              <a:t>(Decision Tree)</a:t>
            </a:r>
            <a:r>
              <a:rPr lang="zh-TW" altLang="en-US" b="1" dirty="0">
                <a:solidFill>
                  <a:srgbClr val="505B73"/>
                </a:solidFill>
                <a:latin typeface="Microsoft JhengHei Light" panose="020B0304030504040204" pitchFamily="34" charset="-120"/>
                <a:ea typeface="Microsoft JhengHei Light" panose="020B0304030504040204" pitchFamily="34" charset="-120"/>
              </a:rPr>
              <a:t>所組成的演算法。簡單來說，此演算法可以想成是由許多人進行投票，並以多數決來得到最終結果。</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en-US" altLang="zh-TW" b="1" dirty="0" err="1">
                <a:solidFill>
                  <a:srgbClr val="505B73"/>
                </a:solidFill>
                <a:latin typeface="Microsoft JhengHei Light" panose="020B0304030504040204" pitchFamily="34" charset="-120"/>
                <a:ea typeface="Microsoft JhengHei Light" panose="020B0304030504040204" pitchFamily="34" charset="-120"/>
              </a:rPr>
              <a:t>XGBoost</a:t>
            </a:r>
            <a:r>
              <a:rPr lang="zh-TW" altLang="en-US" b="1" dirty="0">
                <a:solidFill>
                  <a:srgbClr val="505B73"/>
                </a:solidFill>
                <a:latin typeface="Microsoft JhengHei Light" panose="020B0304030504040204" pitchFamily="34" charset="-120"/>
                <a:ea typeface="Microsoft JhengHei Light" panose="020B0304030504040204" pitchFamily="34" charset="-120"/>
              </a:rPr>
              <a:t>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它是近年機器學習比賽常使用且效果不錯的演算法。而且它的運行速度也較其他方法更快、更有效率。</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endParaRPr lang="zh-TW" altLang="en-US" sz="2800" dirty="0"/>
          </a:p>
        </p:txBody>
      </p:sp>
      <p:sp>
        <p:nvSpPr>
          <p:cNvPr id="8" name="Google Shape;135;p5">
            <a:extLst>
              <a:ext uri="{FF2B5EF4-FFF2-40B4-BE49-F238E27FC236}">
                <a16:creationId xmlns:a16="http://schemas.microsoft.com/office/drawing/2014/main" id="{AC81BEEB-BC18-4A90-B8AA-7C58830533DC}"/>
              </a:ext>
            </a:extLst>
          </p:cNvPr>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20</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301160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E8D30341-6FFD-4E60-878F-A234D9D27205}"/>
              </a:ext>
            </a:extLst>
          </p:cNvPr>
          <p:cNvPicPr preferRelativeResize="0"/>
          <p:nvPr/>
        </p:nvPicPr>
        <p:blipFill rotWithShape="1">
          <a:blip r:embed="rId3"/>
          <a:srcRect/>
          <a:stretch/>
        </p:blipFill>
        <p:spPr>
          <a:xfrm>
            <a:off x="3047" y="4761"/>
            <a:ext cx="12185904" cy="6848478"/>
          </a:xfrm>
          <a:prstGeom prst="rect">
            <a:avLst/>
          </a:prstGeom>
          <a:noFill/>
          <a:ln>
            <a:noFill/>
          </a:ln>
        </p:spPr>
      </p:pic>
      <p:sp>
        <p:nvSpPr>
          <p:cNvPr id="2" name="標題 1">
            <a:extLst>
              <a:ext uri="{FF2B5EF4-FFF2-40B4-BE49-F238E27FC236}">
                <a16:creationId xmlns:a16="http://schemas.microsoft.com/office/drawing/2014/main" id="{3B3E57AB-CB84-4A3F-A7FD-6F24AEBC9CCE}"/>
              </a:ext>
            </a:extLst>
          </p:cNvPr>
          <p:cNvSpPr>
            <a:spLocks noGrp="1"/>
          </p:cNvSpPr>
          <p:nvPr>
            <p:ph type="title"/>
          </p:nvPr>
        </p:nvSpPr>
        <p:spPr/>
        <p:txBody>
          <a:bodyPr>
            <a:normAutofit/>
          </a:bodyPr>
          <a:lstStyle/>
          <a:p>
            <a:r>
              <a:rPr lang="zh-TW" altLang="en-US" sz="4800" b="1" dirty="0">
                <a:solidFill>
                  <a:srgbClr val="363A4D"/>
                </a:solidFill>
                <a:latin typeface="Helvetica Neue"/>
              </a:rPr>
              <a:t>統計回歸模型</a:t>
            </a:r>
          </a:p>
        </p:txBody>
      </p:sp>
      <p:sp>
        <p:nvSpPr>
          <p:cNvPr id="3" name="內容版面配置區 2">
            <a:extLst>
              <a:ext uri="{FF2B5EF4-FFF2-40B4-BE49-F238E27FC236}">
                <a16:creationId xmlns:a16="http://schemas.microsoft.com/office/drawing/2014/main" id="{5537A697-A80E-4102-9F8A-1FDBEFC3F3D1}"/>
              </a:ext>
            </a:extLst>
          </p:cNvPr>
          <p:cNvSpPr>
            <a:spLocks noGrp="1"/>
          </p:cNvSpPr>
          <p:nvPr>
            <p:ph idx="1"/>
          </p:nvPr>
        </p:nvSpPr>
        <p:spPr/>
        <p:txBody>
          <a:bodyPr>
            <a:normAutofit/>
          </a:bodyPr>
          <a:lstStyle/>
          <a:p>
            <a:pPr>
              <a:buFont typeface="Wingdings" panose="05000000000000000000" pitchFamily="2" charset="2"/>
              <a:buChar char="Ø"/>
            </a:pPr>
            <a:r>
              <a:rPr lang="en-US" altLang="zh-TW" b="1" dirty="0">
                <a:solidFill>
                  <a:srgbClr val="505B73"/>
                </a:solidFill>
                <a:latin typeface="Microsoft JhengHei Light" panose="020B0304030504040204" pitchFamily="34" charset="-120"/>
                <a:ea typeface="Microsoft JhengHei Light" panose="020B0304030504040204" pitchFamily="34" charset="-120"/>
              </a:rPr>
              <a:t>Linear Regression : </a:t>
            </a:r>
            <a:r>
              <a:rPr lang="zh-TW" altLang="en-US" b="1" dirty="0">
                <a:solidFill>
                  <a:srgbClr val="505B73"/>
                </a:solidFill>
                <a:latin typeface="Microsoft JhengHei Light" panose="020B0304030504040204" pitchFamily="34" charset="-120"/>
                <a:ea typeface="Microsoft JhengHei Light" panose="020B0304030504040204" pitchFamily="34" charset="-120"/>
              </a:rPr>
              <a:t>線性回歸，最基本的回歸模型</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en-US" altLang="zh-TW" b="1" dirty="0">
                <a:solidFill>
                  <a:srgbClr val="505B73"/>
                </a:solidFill>
                <a:latin typeface="Microsoft JhengHei Light" panose="020B0304030504040204" pitchFamily="34" charset="-120"/>
                <a:ea typeface="Microsoft JhengHei Light" panose="020B0304030504040204" pitchFamily="34" charset="-120"/>
              </a:rPr>
              <a:t>Ridge Regression</a:t>
            </a:r>
            <a:r>
              <a:rPr lang="zh-TW" altLang="en-US" b="1" dirty="0">
                <a:solidFill>
                  <a:srgbClr val="505B73"/>
                </a:solidFill>
                <a:latin typeface="Microsoft JhengHei Light" panose="020B0304030504040204" pitchFamily="34" charset="-120"/>
                <a:ea typeface="Microsoft JhengHei Light" panose="020B0304030504040204" pitchFamily="34" charset="-120"/>
              </a:rPr>
              <a:t>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改良版的線性回歸模型，可以減少模型的複雜性和防止過度擬合。 </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endParaRPr lang="zh-TW" altLang="en-US" sz="2800" dirty="0">
              <a:solidFill>
                <a:schemeClr val="tx1"/>
              </a:solidFill>
              <a:latin typeface="+mj-ea"/>
              <a:ea typeface="+mj-ea"/>
            </a:endParaRPr>
          </a:p>
        </p:txBody>
      </p:sp>
      <p:sp>
        <p:nvSpPr>
          <p:cNvPr id="5" name="Google Shape;119;p4">
            <a:extLst>
              <a:ext uri="{FF2B5EF4-FFF2-40B4-BE49-F238E27FC236}">
                <a16:creationId xmlns:a16="http://schemas.microsoft.com/office/drawing/2014/main" id="{116D4644-1936-4A2F-B2A4-234378562A07}"/>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21</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216814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6E06870-BC48-4BC6-B1D1-B7D926847C09}"/>
              </a:ext>
            </a:extLst>
          </p:cNvPr>
          <p:cNvPicPr preferRelativeResize="0"/>
          <p:nvPr/>
        </p:nvPicPr>
        <p:blipFill rotWithShape="1">
          <a:blip r:embed="rId3"/>
          <a:srcRect/>
          <a:stretch/>
        </p:blipFill>
        <p:spPr>
          <a:xfrm>
            <a:off x="0" y="20204"/>
            <a:ext cx="12182293" cy="6855968"/>
          </a:xfrm>
          <a:prstGeom prst="rect">
            <a:avLst/>
          </a:prstGeom>
          <a:noFill/>
          <a:ln>
            <a:noFill/>
          </a:ln>
        </p:spPr>
      </p:pic>
      <p:sp>
        <p:nvSpPr>
          <p:cNvPr id="2" name="標題 1">
            <a:extLst>
              <a:ext uri="{FF2B5EF4-FFF2-40B4-BE49-F238E27FC236}">
                <a16:creationId xmlns:a16="http://schemas.microsoft.com/office/drawing/2014/main" id="{48015AAF-EDB3-4942-9299-277417E89BBB}"/>
              </a:ext>
            </a:extLst>
          </p:cNvPr>
          <p:cNvSpPr>
            <a:spLocks noGrp="1"/>
          </p:cNvSpPr>
          <p:nvPr>
            <p:ph type="title"/>
          </p:nvPr>
        </p:nvSpPr>
        <p:spPr/>
        <p:txBody>
          <a:bodyPr>
            <a:normAutofit/>
          </a:bodyPr>
          <a:lstStyle/>
          <a:p>
            <a:r>
              <a:rPr lang="zh-TW" altLang="en-US" sz="4800" b="1" dirty="0">
                <a:solidFill>
                  <a:srgbClr val="363A4D"/>
                </a:solidFill>
                <a:latin typeface="Helvetica Neue"/>
              </a:rPr>
              <a:t>選定適當的歷史資料天數</a:t>
            </a:r>
          </a:p>
        </p:txBody>
      </p:sp>
      <p:sp>
        <p:nvSpPr>
          <p:cNvPr id="5" name="Google Shape;119;p4">
            <a:extLst>
              <a:ext uri="{FF2B5EF4-FFF2-40B4-BE49-F238E27FC236}">
                <a16:creationId xmlns:a16="http://schemas.microsoft.com/office/drawing/2014/main" id="{7687F2C4-7868-46DE-B161-BDA4C23EC6E0}"/>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22</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pic>
        <p:nvPicPr>
          <p:cNvPr id="6" name="圖片 5">
            <a:extLst>
              <a:ext uri="{FF2B5EF4-FFF2-40B4-BE49-F238E27FC236}">
                <a16:creationId xmlns:a16="http://schemas.microsoft.com/office/drawing/2014/main" id="{F7CB5C0D-7E10-4C44-893B-408C59C0DCF5}"/>
              </a:ext>
            </a:extLst>
          </p:cNvPr>
          <p:cNvPicPr>
            <a:picLocks noChangeAspect="1"/>
          </p:cNvPicPr>
          <p:nvPr/>
        </p:nvPicPr>
        <p:blipFill>
          <a:blip r:embed="rId4"/>
          <a:stretch>
            <a:fillRect/>
          </a:stretch>
        </p:blipFill>
        <p:spPr>
          <a:xfrm>
            <a:off x="2293310" y="1234668"/>
            <a:ext cx="7605379" cy="5070253"/>
          </a:xfrm>
          <a:prstGeom prst="rect">
            <a:avLst/>
          </a:prstGeom>
        </p:spPr>
      </p:pic>
    </p:spTree>
    <p:extLst>
      <p:ext uri="{BB962C8B-B14F-4D97-AF65-F5344CB8AC3E}">
        <p14:creationId xmlns:p14="http://schemas.microsoft.com/office/powerpoint/2010/main" val="1520554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6E06870-BC48-4BC6-B1D1-B7D926847C09}"/>
              </a:ext>
            </a:extLst>
          </p:cNvPr>
          <p:cNvPicPr preferRelativeResize="0"/>
          <p:nvPr/>
        </p:nvPicPr>
        <p:blipFill rotWithShape="1">
          <a:blip r:embed="rId3"/>
          <a:srcRect/>
          <a:stretch/>
        </p:blipFill>
        <p:spPr>
          <a:xfrm>
            <a:off x="0" y="20204"/>
            <a:ext cx="12182293" cy="6855967"/>
          </a:xfrm>
          <a:prstGeom prst="rect">
            <a:avLst/>
          </a:prstGeom>
          <a:noFill/>
          <a:ln>
            <a:noFill/>
          </a:ln>
        </p:spPr>
      </p:pic>
      <p:sp>
        <p:nvSpPr>
          <p:cNvPr id="2" name="標題 1">
            <a:extLst>
              <a:ext uri="{FF2B5EF4-FFF2-40B4-BE49-F238E27FC236}">
                <a16:creationId xmlns:a16="http://schemas.microsoft.com/office/drawing/2014/main" id="{48015AAF-EDB3-4942-9299-277417E89BBB}"/>
              </a:ext>
            </a:extLst>
          </p:cNvPr>
          <p:cNvSpPr>
            <a:spLocks noGrp="1"/>
          </p:cNvSpPr>
          <p:nvPr>
            <p:ph type="title"/>
          </p:nvPr>
        </p:nvSpPr>
        <p:spPr/>
        <p:txBody>
          <a:bodyPr>
            <a:normAutofit/>
          </a:bodyPr>
          <a:lstStyle/>
          <a:p>
            <a:r>
              <a:rPr lang="zh-TW" altLang="en-US" sz="4800" b="1" dirty="0">
                <a:solidFill>
                  <a:srgbClr val="363A4D"/>
                </a:solidFill>
                <a:latin typeface="Helvetica Neue"/>
              </a:rPr>
              <a:t>實際預測</a:t>
            </a:r>
            <a:r>
              <a:rPr lang="en-US" altLang="zh-TW" sz="4800" b="1" dirty="0">
                <a:solidFill>
                  <a:srgbClr val="363A4D"/>
                </a:solidFill>
                <a:latin typeface="Helvetica Neue"/>
              </a:rPr>
              <a:t>(</a:t>
            </a:r>
            <a:r>
              <a:rPr lang="zh-TW" altLang="en-US" sz="4800" b="1" dirty="0">
                <a:solidFill>
                  <a:srgbClr val="363A4D"/>
                </a:solidFill>
                <a:latin typeface="Helvetica Neue"/>
              </a:rPr>
              <a:t>針對</a:t>
            </a:r>
            <a:r>
              <a:rPr lang="en-US" altLang="zh-TW" sz="4800" b="1" dirty="0">
                <a:solidFill>
                  <a:srgbClr val="363A4D"/>
                </a:solidFill>
                <a:latin typeface="Helvetica Neue"/>
              </a:rPr>
              <a:t>6/1</a:t>
            </a:r>
            <a:r>
              <a:rPr lang="zh-TW" altLang="en-US" sz="4800" b="1" dirty="0">
                <a:solidFill>
                  <a:srgbClr val="363A4D"/>
                </a:solidFill>
                <a:latin typeface="Helvetica Neue"/>
              </a:rPr>
              <a:t>房價預測</a:t>
            </a:r>
            <a:r>
              <a:rPr lang="en-US" altLang="zh-TW" sz="4800" b="1" dirty="0">
                <a:solidFill>
                  <a:srgbClr val="363A4D"/>
                </a:solidFill>
                <a:latin typeface="Helvetica Neue"/>
              </a:rPr>
              <a:t>)</a:t>
            </a:r>
            <a:endParaRPr lang="zh-TW" altLang="en-US" sz="4800" b="1" dirty="0">
              <a:solidFill>
                <a:srgbClr val="363A4D"/>
              </a:solidFill>
              <a:latin typeface="Helvetica Neue"/>
            </a:endParaRPr>
          </a:p>
        </p:txBody>
      </p:sp>
      <p:sp>
        <p:nvSpPr>
          <p:cNvPr id="5" name="Google Shape;119;p4">
            <a:extLst>
              <a:ext uri="{FF2B5EF4-FFF2-40B4-BE49-F238E27FC236}">
                <a16:creationId xmlns:a16="http://schemas.microsoft.com/office/drawing/2014/main" id="{7687F2C4-7868-46DE-B161-BDA4C23EC6E0}"/>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23</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pic>
        <p:nvPicPr>
          <p:cNvPr id="6" name="圖片 5">
            <a:extLst>
              <a:ext uri="{FF2B5EF4-FFF2-40B4-BE49-F238E27FC236}">
                <a16:creationId xmlns:a16="http://schemas.microsoft.com/office/drawing/2014/main" id="{F7CB5C0D-7E10-4C44-893B-408C59C0DCF5}"/>
              </a:ext>
            </a:extLst>
          </p:cNvPr>
          <p:cNvPicPr>
            <a:picLocks noChangeAspect="1"/>
          </p:cNvPicPr>
          <p:nvPr/>
        </p:nvPicPr>
        <p:blipFill>
          <a:blip r:embed="rId4"/>
          <a:srcRect/>
          <a:stretch/>
        </p:blipFill>
        <p:spPr>
          <a:xfrm>
            <a:off x="2293310" y="1234668"/>
            <a:ext cx="7605378" cy="5070253"/>
          </a:xfrm>
          <a:prstGeom prst="rect">
            <a:avLst/>
          </a:prstGeom>
        </p:spPr>
      </p:pic>
    </p:spTree>
    <p:extLst>
      <p:ext uri="{BB962C8B-B14F-4D97-AF65-F5344CB8AC3E}">
        <p14:creationId xmlns:p14="http://schemas.microsoft.com/office/powerpoint/2010/main" val="2676450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oogle Shape;174;p8">
            <a:extLst>
              <a:ext uri="{FF2B5EF4-FFF2-40B4-BE49-F238E27FC236}">
                <a16:creationId xmlns:a16="http://schemas.microsoft.com/office/drawing/2014/main" id="{97773E2A-7482-441B-802C-86E6058A06C6}"/>
              </a:ext>
            </a:extLst>
          </p:cNvPr>
          <p:cNvPicPr preferRelativeResize="0"/>
          <p:nvPr/>
        </p:nvPicPr>
        <p:blipFill rotWithShape="1">
          <a:blip r:embed="rId3"/>
          <a:srcRect/>
          <a:stretch/>
        </p:blipFill>
        <p:spPr>
          <a:xfrm>
            <a:off x="4853" y="5776"/>
            <a:ext cx="12182293" cy="6846448"/>
          </a:xfrm>
          <a:prstGeom prst="rect">
            <a:avLst/>
          </a:prstGeom>
          <a:noFill/>
          <a:ln>
            <a:noFill/>
          </a:ln>
        </p:spPr>
      </p:pic>
      <p:pic>
        <p:nvPicPr>
          <p:cNvPr id="7" name="圖片 6">
            <a:extLst>
              <a:ext uri="{FF2B5EF4-FFF2-40B4-BE49-F238E27FC236}">
                <a16:creationId xmlns:a16="http://schemas.microsoft.com/office/drawing/2014/main" id="{136D416D-E9EE-4976-93DC-E2EE9AB844B7}"/>
              </a:ext>
            </a:extLst>
          </p:cNvPr>
          <p:cNvPicPr>
            <a:picLocks noChangeAspect="1"/>
          </p:cNvPicPr>
          <p:nvPr/>
        </p:nvPicPr>
        <p:blipFill>
          <a:blip r:embed="rId4"/>
          <a:stretch>
            <a:fillRect/>
          </a:stretch>
        </p:blipFill>
        <p:spPr>
          <a:xfrm>
            <a:off x="2116502" y="1143806"/>
            <a:ext cx="7958995" cy="5305997"/>
          </a:xfrm>
          <a:prstGeom prst="rect">
            <a:avLst/>
          </a:prstGeom>
        </p:spPr>
      </p:pic>
      <p:sp>
        <p:nvSpPr>
          <p:cNvPr id="10" name="標題 1">
            <a:extLst>
              <a:ext uri="{FF2B5EF4-FFF2-40B4-BE49-F238E27FC236}">
                <a16:creationId xmlns:a16="http://schemas.microsoft.com/office/drawing/2014/main" id="{21BDA560-BD4E-45AD-9E91-B9216EC25C4B}"/>
              </a:ext>
            </a:extLst>
          </p:cNvPr>
          <p:cNvSpPr>
            <a:spLocks noGrp="1"/>
          </p:cNvSpPr>
          <p:nvPr>
            <p:ph type="title"/>
          </p:nvPr>
        </p:nvSpPr>
        <p:spPr>
          <a:xfrm>
            <a:off x="729339" y="408197"/>
            <a:ext cx="10515600" cy="1325563"/>
          </a:xfrm>
        </p:spPr>
        <p:txBody>
          <a:bodyPr>
            <a:normAutofit/>
          </a:bodyPr>
          <a:lstStyle/>
          <a:p>
            <a:r>
              <a:rPr lang="zh-TW" altLang="en-US" sz="4800" b="1" dirty="0">
                <a:solidFill>
                  <a:srgbClr val="363A4D"/>
                </a:solidFill>
                <a:latin typeface="Helvetica Neue"/>
              </a:rPr>
              <a:t>預測結果</a:t>
            </a:r>
            <a:r>
              <a:rPr lang="en-US" altLang="zh-TW" sz="4800" b="1" dirty="0">
                <a:solidFill>
                  <a:srgbClr val="363A4D"/>
                </a:solidFill>
                <a:latin typeface="Helvetica Neue"/>
              </a:rPr>
              <a:t>(</a:t>
            </a:r>
            <a:r>
              <a:rPr lang="zh-TW" altLang="en-US" sz="4800" b="1" dirty="0">
                <a:solidFill>
                  <a:srgbClr val="363A4D"/>
                </a:solidFill>
                <a:latin typeface="Helvetica Neue"/>
              </a:rPr>
              <a:t>針對</a:t>
            </a:r>
            <a:r>
              <a:rPr lang="en-US" altLang="zh-TW" sz="4800" b="1" dirty="0">
                <a:solidFill>
                  <a:srgbClr val="363A4D"/>
                </a:solidFill>
                <a:latin typeface="Helvetica Neue"/>
              </a:rPr>
              <a:t>6/1</a:t>
            </a:r>
            <a:r>
              <a:rPr lang="zh-TW" altLang="en-US" sz="4800" b="1" dirty="0">
                <a:solidFill>
                  <a:srgbClr val="363A4D"/>
                </a:solidFill>
                <a:latin typeface="Helvetica Neue"/>
              </a:rPr>
              <a:t>房價預測</a:t>
            </a:r>
            <a:r>
              <a:rPr lang="en-US" altLang="zh-TW" sz="4800" b="1" dirty="0">
                <a:solidFill>
                  <a:srgbClr val="363A4D"/>
                </a:solidFill>
                <a:latin typeface="Helvetica Neue"/>
              </a:rPr>
              <a:t>)</a:t>
            </a:r>
            <a:endParaRPr lang="zh-TW" altLang="en-US" sz="4800" b="1" dirty="0">
              <a:solidFill>
                <a:srgbClr val="363A4D"/>
              </a:solidFill>
              <a:latin typeface="Helvetica Neue"/>
            </a:endParaRPr>
          </a:p>
        </p:txBody>
      </p:sp>
      <p:sp>
        <p:nvSpPr>
          <p:cNvPr id="9" name="Google Shape;119;p4">
            <a:extLst>
              <a:ext uri="{FF2B5EF4-FFF2-40B4-BE49-F238E27FC236}">
                <a16:creationId xmlns:a16="http://schemas.microsoft.com/office/drawing/2014/main" id="{9C2ED44B-0287-43BA-A387-8AE244343988}"/>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24</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174185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4"/>
          <p:cNvPicPr preferRelativeResize="0"/>
          <p:nvPr/>
        </p:nvPicPr>
        <p:blipFill rotWithShape="1">
          <a:blip r:embed="rId3"/>
          <a:srcRect/>
          <a:stretch/>
        </p:blipFill>
        <p:spPr>
          <a:xfrm>
            <a:off x="4853" y="40205"/>
            <a:ext cx="12182293" cy="6855968"/>
          </a:xfrm>
          <a:prstGeom prst="rect">
            <a:avLst/>
          </a:prstGeom>
          <a:noFill/>
          <a:ln>
            <a:noFill/>
          </a:ln>
        </p:spPr>
      </p:pic>
      <p:sp>
        <p:nvSpPr>
          <p:cNvPr id="110" name="Google Shape;110;p4"/>
          <p:cNvSpPr txBox="1"/>
          <p:nvPr/>
        </p:nvSpPr>
        <p:spPr>
          <a:xfrm>
            <a:off x="2704015" y="2673844"/>
            <a:ext cx="8203205" cy="57406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505B73"/>
              </a:buClr>
              <a:buSzPts val="2800"/>
              <a:buFont typeface="Arial"/>
              <a:buNone/>
            </a:pPr>
            <a:r>
              <a:rPr lang="zh-TW" altLang="en-US" sz="2800" b="0" i="0" u="none" strike="noStrike" cap="none" dirty="0">
                <a:solidFill>
                  <a:srgbClr val="505B73"/>
                </a:solidFill>
                <a:latin typeface="Helvetica Neue"/>
                <a:ea typeface="Helvetica Neue"/>
                <a:cs typeface="Helvetica Neue"/>
                <a:sym typeface="Helvetica Neue"/>
              </a:rPr>
              <a:t>透過視覺化分析，找出入住日、訂房日、間隔天數等等都是影響房價調價策略的重要變因。</a:t>
            </a:r>
          </a:p>
          <a:p>
            <a:pPr marL="0" marR="0" lvl="0" indent="0" algn="l" rtl="0">
              <a:lnSpc>
                <a:spcPct val="150000"/>
              </a:lnSpc>
              <a:spcBef>
                <a:spcPts val="1000"/>
              </a:spcBef>
              <a:spcAft>
                <a:spcPts val="0"/>
              </a:spcAft>
              <a:buClr>
                <a:srgbClr val="5E5E5E"/>
              </a:buClr>
              <a:buSzPts val="2800"/>
              <a:buFont typeface="Arial"/>
              <a:buNone/>
            </a:pPr>
            <a:endParaRPr sz="2800" b="1" i="0" u="none" strike="noStrike" cap="none" dirty="0">
              <a:solidFill>
                <a:srgbClr val="505B73"/>
              </a:solidFill>
              <a:latin typeface="Helvetica Neue"/>
              <a:ea typeface="Helvetica Neue"/>
              <a:cs typeface="Helvetica Neue"/>
              <a:sym typeface="Helvetica Neue"/>
            </a:endParaRPr>
          </a:p>
        </p:txBody>
      </p:sp>
      <p:sp>
        <p:nvSpPr>
          <p:cNvPr id="111" name="Google Shape;111;p4"/>
          <p:cNvSpPr txBox="1"/>
          <p:nvPr/>
        </p:nvSpPr>
        <p:spPr>
          <a:xfrm>
            <a:off x="2743204" y="4125951"/>
            <a:ext cx="8014166" cy="57406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505B73"/>
              </a:buClr>
              <a:buSzPts val="2800"/>
              <a:buFont typeface="Arial"/>
              <a:buNone/>
            </a:pPr>
            <a:r>
              <a:rPr lang="zh-TW" altLang="en-US" sz="2800" b="0" i="0" u="none" strike="noStrike" cap="none" dirty="0">
                <a:solidFill>
                  <a:srgbClr val="505B73"/>
                </a:solidFill>
                <a:latin typeface="Helvetica Neue"/>
                <a:ea typeface="Helvetica Neue"/>
                <a:cs typeface="Helvetica Neue"/>
                <a:sym typeface="Helvetica Neue"/>
              </a:rPr>
              <a:t>目前針對單日預測的</a:t>
            </a:r>
            <a:r>
              <a:rPr lang="en-US" altLang="zh-TW" sz="2800" b="0" i="0" u="none" strike="noStrike" cap="none" dirty="0">
                <a:solidFill>
                  <a:srgbClr val="505B73"/>
                </a:solidFill>
                <a:latin typeface="Helvetica Neue"/>
                <a:ea typeface="Helvetica Neue"/>
                <a:cs typeface="Helvetica Neue"/>
                <a:sym typeface="Helvetica Neue"/>
              </a:rPr>
              <a:t>MAPE</a:t>
            </a:r>
            <a:r>
              <a:rPr lang="zh-TW" altLang="en-US" sz="2800" b="0" i="0" u="none" strike="noStrike" cap="none" dirty="0">
                <a:solidFill>
                  <a:srgbClr val="505B73"/>
                </a:solidFill>
                <a:latin typeface="Helvetica Neue"/>
                <a:ea typeface="Helvetica Neue"/>
                <a:cs typeface="Helvetica Neue"/>
                <a:sym typeface="Helvetica Neue"/>
              </a:rPr>
              <a:t>可達到僅</a:t>
            </a:r>
            <a:r>
              <a:rPr lang="en-US" altLang="zh-TW" sz="2800" b="0" i="0" u="none" strike="noStrike" cap="none" dirty="0">
                <a:solidFill>
                  <a:srgbClr val="505B73"/>
                </a:solidFill>
                <a:latin typeface="Helvetica Neue"/>
                <a:ea typeface="Helvetica Neue"/>
                <a:cs typeface="Helvetica Neue"/>
                <a:sym typeface="Helvetica Neue"/>
              </a:rPr>
              <a:t>0.75%</a:t>
            </a:r>
            <a:endParaRPr lang="zh-TW" altLang="en-US" sz="2800" dirty="0"/>
          </a:p>
        </p:txBody>
      </p:sp>
      <p:cxnSp>
        <p:nvCxnSpPr>
          <p:cNvPr id="112" name="Google Shape;112;p4"/>
          <p:cNvCxnSpPr/>
          <p:nvPr/>
        </p:nvCxnSpPr>
        <p:spPr>
          <a:xfrm>
            <a:off x="2007220" y="1561171"/>
            <a:ext cx="0" cy="4404731"/>
          </a:xfrm>
          <a:prstGeom prst="straightConnector1">
            <a:avLst/>
          </a:prstGeom>
          <a:noFill/>
          <a:ln w="88900" cap="rnd" cmpd="sng">
            <a:solidFill>
              <a:srgbClr val="67D5ED"/>
            </a:solidFill>
            <a:prstDash val="dot"/>
            <a:miter lim="800000"/>
            <a:headEnd type="none" w="sm" len="sm"/>
            <a:tailEnd type="none" w="sm" len="sm"/>
          </a:ln>
        </p:spPr>
      </p:cxnSp>
      <p:grpSp>
        <p:nvGrpSpPr>
          <p:cNvPr id="113" name="Google Shape;113;p4"/>
          <p:cNvGrpSpPr/>
          <p:nvPr/>
        </p:nvGrpSpPr>
        <p:grpSpPr>
          <a:xfrm>
            <a:off x="1473819" y="3897125"/>
            <a:ext cx="1031714" cy="1031714"/>
            <a:chOff x="1306551" y="3317261"/>
            <a:chExt cx="1031714" cy="1031714"/>
          </a:xfrm>
        </p:grpSpPr>
        <p:sp>
          <p:nvSpPr>
            <p:cNvPr id="114" name="Google Shape;114;p4"/>
            <p:cNvSpPr/>
            <p:nvPr/>
          </p:nvSpPr>
          <p:spPr>
            <a:xfrm>
              <a:off x="1306551" y="3317261"/>
              <a:ext cx="1031714" cy="1031714"/>
            </a:xfrm>
            <a:prstGeom prst="ellipse">
              <a:avLst/>
            </a:prstGeom>
            <a:solidFill>
              <a:srgbClr val="67D5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5" name="Google Shape;115;p4"/>
            <p:cNvSpPr txBox="1"/>
            <p:nvPr/>
          </p:nvSpPr>
          <p:spPr>
            <a:xfrm>
              <a:off x="1505033" y="3414718"/>
              <a:ext cx="636002"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chemeClr val="lt1"/>
                </a:buClr>
                <a:buSzPts val="4800"/>
                <a:buFont typeface="Helvetica Neue"/>
                <a:buNone/>
              </a:pPr>
              <a:r>
                <a:rPr lang="en-US" sz="4800" b="1" i="0" u="none" strike="noStrike" cap="none">
                  <a:solidFill>
                    <a:schemeClr val="lt1"/>
                  </a:solidFill>
                  <a:latin typeface="Helvetica Neue"/>
                  <a:ea typeface="Helvetica Neue"/>
                  <a:cs typeface="Helvetica Neue"/>
                  <a:sym typeface="Helvetica Neue"/>
                </a:rPr>
                <a:t>2</a:t>
              </a:r>
              <a:endParaRPr sz="4800" b="1" i="0" u="none" strike="noStrike" cap="none">
                <a:solidFill>
                  <a:schemeClr val="lt1"/>
                </a:solidFill>
                <a:latin typeface="Helvetica Neue"/>
                <a:ea typeface="Helvetica Neue"/>
                <a:cs typeface="Helvetica Neue"/>
                <a:sym typeface="Helvetica Neue"/>
              </a:endParaRPr>
            </a:p>
          </p:txBody>
        </p:sp>
      </p:grpSp>
      <p:grpSp>
        <p:nvGrpSpPr>
          <p:cNvPr id="116" name="Google Shape;116;p4"/>
          <p:cNvGrpSpPr/>
          <p:nvPr/>
        </p:nvGrpSpPr>
        <p:grpSpPr>
          <a:xfrm>
            <a:off x="1473819" y="2391711"/>
            <a:ext cx="1031714" cy="1031714"/>
            <a:chOff x="1306551" y="1811847"/>
            <a:chExt cx="1031714" cy="1031714"/>
          </a:xfrm>
        </p:grpSpPr>
        <p:sp>
          <p:nvSpPr>
            <p:cNvPr id="117" name="Google Shape;117;p4"/>
            <p:cNvSpPr/>
            <p:nvPr/>
          </p:nvSpPr>
          <p:spPr>
            <a:xfrm>
              <a:off x="1306551" y="1811847"/>
              <a:ext cx="1031714" cy="1031714"/>
            </a:xfrm>
            <a:prstGeom prst="ellipse">
              <a:avLst/>
            </a:prstGeom>
            <a:solidFill>
              <a:srgbClr val="67D5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8" name="Google Shape;118;p4"/>
            <p:cNvSpPr txBox="1"/>
            <p:nvPr/>
          </p:nvSpPr>
          <p:spPr>
            <a:xfrm>
              <a:off x="1516184" y="1920455"/>
              <a:ext cx="636002"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chemeClr val="lt1"/>
                </a:buClr>
                <a:buSzPts val="4800"/>
                <a:buFont typeface="Helvetica Neue"/>
                <a:buNone/>
              </a:pPr>
              <a:r>
                <a:rPr lang="en-US" sz="4800" b="1" i="0" u="none" strike="noStrike" cap="none" dirty="0">
                  <a:solidFill>
                    <a:schemeClr val="lt1"/>
                  </a:solidFill>
                  <a:latin typeface="Helvetica Neue"/>
                  <a:ea typeface="Helvetica Neue"/>
                  <a:cs typeface="Helvetica Neue"/>
                  <a:sym typeface="Helvetica Neue"/>
                </a:rPr>
                <a:t>1</a:t>
              </a:r>
              <a:endParaRPr sz="4800" b="1" i="0" u="none" strike="noStrike" cap="none" dirty="0">
                <a:solidFill>
                  <a:schemeClr val="lt1"/>
                </a:solidFill>
                <a:latin typeface="Helvetica Neue"/>
                <a:ea typeface="Helvetica Neue"/>
                <a:cs typeface="Helvetica Neue"/>
                <a:sym typeface="Helvetica Neue"/>
              </a:endParaRPr>
            </a:p>
          </p:txBody>
        </p:sp>
      </p:grpSp>
      <p:sp>
        <p:nvSpPr>
          <p:cNvPr id="119" name="Google Shape;119;p4"/>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25</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
        <p:nvSpPr>
          <p:cNvPr id="14" name="Google Shape;199;p11">
            <a:extLst>
              <a:ext uri="{FF2B5EF4-FFF2-40B4-BE49-F238E27FC236}">
                <a16:creationId xmlns:a16="http://schemas.microsoft.com/office/drawing/2014/main" id="{AE28E74B-06EE-4041-B048-632398C1A340}"/>
              </a:ext>
            </a:extLst>
          </p:cNvPr>
          <p:cNvSpPr txBox="1"/>
          <p:nvPr/>
        </p:nvSpPr>
        <p:spPr>
          <a:xfrm>
            <a:off x="795744" y="612862"/>
            <a:ext cx="3395255" cy="814495"/>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363A4D"/>
              </a:buClr>
              <a:buSzPts val="4800"/>
              <a:buFont typeface="Helvetica Neue"/>
              <a:buNone/>
            </a:pPr>
            <a:r>
              <a:rPr lang="en-US" sz="4800" b="1" i="0" u="none" strike="noStrike" cap="none" dirty="0" err="1">
                <a:solidFill>
                  <a:srgbClr val="363A4D"/>
                </a:solidFill>
                <a:latin typeface="Helvetica Neue"/>
                <a:ea typeface="Helvetica Neue"/>
                <a:cs typeface="Helvetica Neue"/>
                <a:sym typeface="Helvetica Neue"/>
              </a:rPr>
              <a:t>結論</a:t>
            </a:r>
            <a:r>
              <a:rPr lang="zh-TW" altLang="en-US" sz="4800" b="1" i="0" u="none" strike="noStrike" cap="none" dirty="0">
                <a:solidFill>
                  <a:srgbClr val="363A4D"/>
                </a:solidFill>
                <a:latin typeface="Helvetica Neue"/>
                <a:ea typeface="Helvetica Neue"/>
                <a:cs typeface="Helvetica Neue"/>
                <a:sym typeface="Helvetica Neue"/>
              </a:rPr>
              <a:t>與成果</a:t>
            </a:r>
            <a:endParaRPr sz="4800" dirty="0"/>
          </a:p>
        </p:txBody>
      </p:sp>
    </p:spTree>
    <p:extLst>
      <p:ext uri="{BB962C8B-B14F-4D97-AF65-F5344CB8AC3E}">
        <p14:creationId xmlns:p14="http://schemas.microsoft.com/office/powerpoint/2010/main" val="1460243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18" name="Google Shape;218;p12"/>
          <p:cNvPicPr preferRelativeResize="0"/>
          <p:nvPr/>
        </p:nvPicPr>
        <p:blipFill rotWithShape="1">
          <a:blip r:embed="rId3"/>
          <a:srcRect/>
          <a:stretch/>
        </p:blipFill>
        <p:spPr>
          <a:xfrm>
            <a:off x="6095" y="6474"/>
            <a:ext cx="12179809" cy="6845052"/>
          </a:xfrm>
          <a:prstGeom prst="rect">
            <a:avLst/>
          </a:prstGeom>
          <a:noFill/>
          <a:ln>
            <a:noFill/>
          </a:ln>
        </p:spPr>
      </p:pic>
      <p:sp>
        <p:nvSpPr>
          <p:cNvPr id="219" name="Google Shape;219;p12"/>
          <p:cNvSpPr txBox="1"/>
          <p:nvPr/>
        </p:nvSpPr>
        <p:spPr>
          <a:xfrm>
            <a:off x="795745" y="612862"/>
            <a:ext cx="2754734" cy="814495"/>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00000"/>
              </a:lnSpc>
              <a:spcBef>
                <a:spcPts val="0"/>
              </a:spcBef>
              <a:spcAft>
                <a:spcPts val="0"/>
              </a:spcAft>
              <a:buClr>
                <a:srgbClr val="363A4D"/>
              </a:buClr>
              <a:buSzPts val="4800"/>
              <a:buFont typeface="Helvetica Neue"/>
              <a:buNone/>
            </a:pPr>
            <a:r>
              <a:rPr lang="en-US" sz="4800" b="1" i="0" u="none" strike="noStrike" cap="none">
                <a:solidFill>
                  <a:srgbClr val="363A4D"/>
                </a:solidFill>
                <a:latin typeface="Helvetica Neue"/>
                <a:ea typeface="Helvetica Neue"/>
                <a:cs typeface="Helvetica Neue"/>
                <a:sym typeface="Helvetica Neue"/>
              </a:rPr>
              <a:t>參考資料</a:t>
            </a:r>
            <a:endParaRPr/>
          </a:p>
        </p:txBody>
      </p:sp>
      <p:sp>
        <p:nvSpPr>
          <p:cNvPr id="220" name="Google Shape;220;p12"/>
          <p:cNvSpPr txBox="1"/>
          <p:nvPr/>
        </p:nvSpPr>
        <p:spPr>
          <a:xfrm>
            <a:off x="1264689" y="2040219"/>
            <a:ext cx="10056454" cy="3584766"/>
          </a:xfrm>
          <a:prstGeom prst="rect">
            <a:avLst/>
          </a:prstGeom>
          <a:noFill/>
          <a:ln>
            <a:noFill/>
          </a:ln>
        </p:spPr>
        <p:txBody>
          <a:bodyPr spcFirstLastPara="1" wrap="square" lIns="91425" tIns="45700" rIns="91425" bIns="45700" anchor="t" anchorCtr="0">
            <a:normAutofit/>
          </a:bodyPr>
          <a:lstStyle/>
          <a:p>
            <a:pPr marL="342900" marR="0" lvl="0" indent="-342900" algn="l" rtl="0">
              <a:lnSpc>
                <a:spcPct val="90000"/>
              </a:lnSpc>
              <a:spcBef>
                <a:spcPts val="1000"/>
              </a:spcBef>
              <a:spcAft>
                <a:spcPts val="0"/>
              </a:spcAft>
              <a:buClr>
                <a:srgbClr val="505B73"/>
              </a:buClr>
              <a:buSzPts val="1800"/>
              <a:buFont typeface="+mj-lt"/>
              <a:buAutoNum type="arabicPeriod"/>
            </a:pPr>
            <a:r>
              <a:rPr lang="en-US" altLang="zh-TW" sz="2400" dirty="0">
                <a:solidFill>
                  <a:srgbClr val="505B73"/>
                </a:solidFill>
                <a:latin typeface="Microsoft JhengHei Light" panose="020B0304030504040204" pitchFamily="34" charset="-120"/>
                <a:ea typeface="Microsoft JhengHei Light" panose="020B0304030504040204" pitchFamily="34" charset="-120"/>
              </a:rPr>
              <a:t>T. </a:t>
            </a:r>
            <a:r>
              <a:rPr lang="en-US" altLang="zh-TW" sz="2400" dirty="0" err="1">
                <a:solidFill>
                  <a:srgbClr val="505B73"/>
                </a:solidFill>
                <a:latin typeface="Microsoft JhengHei Light" panose="020B0304030504040204" pitchFamily="34" charset="-120"/>
                <a:ea typeface="Microsoft JhengHei Light" panose="020B0304030504040204" pitchFamily="34" charset="-120"/>
              </a:rPr>
              <a:t>Larrieu</a:t>
            </a:r>
            <a:r>
              <a:rPr lang="en-US" altLang="zh-TW" sz="2400" dirty="0">
                <a:solidFill>
                  <a:srgbClr val="505B73"/>
                </a:solidFill>
                <a:latin typeface="Microsoft JhengHei Light" panose="020B0304030504040204" pitchFamily="34" charset="-120"/>
                <a:ea typeface="Microsoft JhengHei Light" panose="020B0304030504040204" pitchFamily="34" charset="-120"/>
              </a:rPr>
              <a:t>, “Pricing strategies in online market places and Price Parity Agreements: Evidence</a:t>
            </a:r>
            <a:r>
              <a:rPr lang="zh-TW" altLang="en-US" sz="2400" dirty="0">
                <a:solidFill>
                  <a:srgbClr val="505B73"/>
                </a:solidFill>
                <a:latin typeface="Microsoft JhengHei Light" panose="020B0304030504040204" pitchFamily="34" charset="-120"/>
                <a:ea typeface="Microsoft JhengHei Light" panose="020B0304030504040204" pitchFamily="34" charset="-120"/>
              </a:rPr>
              <a:t> </a:t>
            </a:r>
            <a:r>
              <a:rPr lang="en-US" altLang="zh-TW" sz="2400" dirty="0">
                <a:solidFill>
                  <a:srgbClr val="505B73"/>
                </a:solidFill>
                <a:latin typeface="Microsoft JhengHei Light" panose="020B0304030504040204" pitchFamily="34" charset="-120"/>
                <a:ea typeface="Microsoft JhengHei Light" panose="020B0304030504040204" pitchFamily="34" charset="-120"/>
              </a:rPr>
              <a:t>from the hotel industry,” Working Paper, July 2019</a:t>
            </a:r>
          </a:p>
          <a:p>
            <a:pPr marL="342900" marR="0" lvl="0" indent="-342900" algn="l" rtl="0">
              <a:lnSpc>
                <a:spcPct val="90000"/>
              </a:lnSpc>
              <a:spcBef>
                <a:spcPts val="1000"/>
              </a:spcBef>
              <a:spcAft>
                <a:spcPts val="0"/>
              </a:spcAft>
              <a:buClr>
                <a:srgbClr val="505B73"/>
              </a:buClr>
              <a:buSzPts val="1800"/>
              <a:buFont typeface="+mj-lt"/>
              <a:buAutoNum type="arabicPeriod"/>
            </a:pPr>
            <a:r>
              <a:rPr lang="en-US" sz="2400" b="0" i="0" u="none" strike="noStrike" cap="none" dirty="0" err="1">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Yaser</a:t>
            </a:r>
            <a:r>
              <a:rPr lang="en-US" sz="2400" b="0" i="0" u="none" strike="noStrike" cap="none" dirty="0">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 S. Abu-Mostafa, Malik </a:t>
            </a:r>
            <a:r>
              <a:rPr lang="en-US" sz="2400" b="0" i="0" u="none" strike="noStrike" cap="none" dirty="0" err="1">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Magdon</a:t>
            </a:r>
            <a:r>
              <a:rPr lang="en-US" sz="2400" b="0" i="0" u="none" strike="noStrike" cap="none" dirty="0">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-Ismail, and </a:t>
            </a:r>
            <a:r>
              <a:rPr lang="en-US" sz="2400" b="0" i="0" u="none" strike="noStrike" cap="none" dirty="0" err="1">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Hsuan</a:t>
            </a:r>
            <a:r>
              <a:rPr lang="en-US" sz="2400" b="0" i="0" u="none" strike="noStrike" cap="none" dirty="0">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-Tien Lin, “Learning from data,” Vol. 4. New York, NY, USA:: </a:t>
            </a:r>
            <a:r>
              <a:rPr lang="en-US" sz="2400" b="0" i="0" u="none" strike="noStrike" cap="none" dirty="0" err="1">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AMLBook</a:t>
            </a:r>
            <a:r>
              <a:rPr lang="en-US" sz="2400" b="0" i="0" u="none" strike="noStrike" cap="none" dirty="0">
                <a:solidFill>
                  <a:srgbClr val="505B73"/>
                </a:solidFill>
                <a:latin typeface="Microsoft JhengHei Light" panose="020B0304030504040204" pitchFamily="34" charset="-120"/>
                <a:ea typeface="Microsoft JhengHei Light" panose="020B0304030504040204" pitchFamily="34" charset="-120"/>
                <a:cs typeface="Helvetica Neue"/>
                <a:sym typeface="Helvetica Neue"/>
              </a:rPr>
              <a:t>, 2012.</a:t>
            </a:r>
          </a:p>
          <a:p>
            <a:pPr marL="0" marR="0" lvl="0" indent="0" algn="l" rtl="0">
              <a:lnSpc>
                <a:spcPct val="150000"/>
              </a:lnSpc>
              <a:spcBef>
                <a:spcPts val="1000"/>
              </a:spcBef>
              <a:spcAft>
                <a:spcPts val="0"/>
              </a:spcAft>
              <a:buClr>
                <a:srgbClr val="5E5E5E"/>
              </a:buClr>
              <a:buSzPts val="1800"/>
              <a:buFont typeface="Arial"/>
              <a:buNone/>
            </a:pPr>
            <a:endParaRPr lang="en-US" sz="1800" b="0" i="0" u="none" strike="noStrike" cap="none" dirty="0">
              <a:solidFill>
                <a:srgbClr val="505B73"/>
              </a:solidFill>
              <a:latin typeface="Helvetica Neue"/>
              <a:ea typeface="Helvetica Neue"/>
              <a:cs typeface="Helvetica Neue"/>
              <a:sym typeface="Helvetica Neue"/>
            </a:endParaRPr>
          </a:p>
        </p:txBody>
      </p:sp>
      <p:sp>
        <p:nvSpPr>
          <p:cNvPr id="221" name="Google Shape;221;p12"/>
          <p:cNvSpPr txBox="1"/>
          <p:nvPr/>
        </p:nvSpPr>
        <p:spPr>
          <a:xfrm>
            <a:off x="1763197" y="5022268"/>
            <a:ext cx="502098" cy="643010"/>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chemeClr val="lt1"/>
              </a:buClr>
              <a:buSzPts val="4000"/>
              <a:buFont typeface="Helvetica Neue"/>
              <a:buNone/>
            </a:pPr>
            <a:r>
              <a:rPr lang="en-US" sz="4000" b="1" i="0" u="none" strike="noStrike" cap="none">
                <a:solidFill>
                  <a:schemeClr val="lt1"/>
                </a:solidFill>
                <a:latin typeface="Helvetica Neue"/>
                <a:ea typeface="Helvetica Neue"/>
                <a:cs typeface="Helvetica Neue"/>
                <a:sym typeface="Helvetica Neue"/>
              </a:rPr>
              <a:t>3</a:t>
            </a:r>
            <a:endParaRPr sz="4000" b="1" i="0" u="none" strike="noStrike" cap="none">
              <a:solidFill>
                <a:schemeClr val="lt1"/>
              </a:solidFill>
              <a:latin typeface="Helvetica Neue"/>
              <a:ea typeface="Helvetica Neue"/>
              <a:cs typeface="Helvetica Neue"/>
              <a:sym typeface="Helvetica Neue"/>
            </a:endParaRPr>
          </a:p>
        </p:txBody>
      </p:sp>
      <p:sp>
        <p:nvSpPr>
          <p:cNvPr id="222" name="Google Shape;222;p12"/>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26</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13"/>
          <p:cNvPicPr preferRelativeResize="0"/>
          <p:nvPr/>
        </p:nvPicPr>
        <p:blipFill rotWithShape="1">
          <a:blip r:embed="rId3"/>
          <a:srcRect/>
          <a:stretch/>
        </p:blipFill>
        <p:spPr>
          <a:xfrm>
            <a:off x="3047" y="0"/>
            <a:ext cx="12185904" cy="6858000"/>
          </a:xfrm>
          <a:prstGeom prst="rect">
            <a:avLst/>
          </a:prstGeom>
          <a:noFill/>
          <a:ln>
            <a:noFill/>
          </a:ln>
        </p:spPr>
      </p:pic>
      <p:sp>
        <p:nvSpPr>
          <p:cNvPr id="228" name="Google Shape;228;p13"/>
          <p:cNvSpPr txBox="1"/>
          <p:nvPr/>
        </p:nvSpPr>
        <p:spPr>
          <a:xfrm>
            <a:off x="1230642" y="872049"/>
            <a:ext cx="2754734" cy="814495"/>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00000"/>
              </a:lnSpc>
              <a:spcBef>
                <a:spcPts val="0"/>
              </a:spcBef>
              <a:spcAft>
                <a:spcPts val="0"/>
              </a:spcAft>
              <a:buClr>
                <a:srgbClr val="363A4D"/>
              </a:buClr>
              <a:buSzPts val="4800"/>
              <a:buFont typeface="Helvetica Neue"/>
              <a:buNone/>
            </a:pPr>
            <a:r>
              <a:rPr lang="en-US" sz="4800" b="1" i="0" u="none" strike="noStrike" cap="none">
                <a:solidFill>
                  <a:srgbClr val="363A4D"/>
                </a:solidFill>
                <a:latin typeface="Helvetica Neue"/>
                <a:ea typeface="Helvetica Neue"/>
                <a:cs typeface="Helvetica Neue"/>
                <a:sym typeface="Helvetica Neue"/>
              </a:rPr>
              <a:t>致謝</a:t>
            </a:r>
            <a:endParaRPr/>
          </a:p>
        </p:txBody>
      </p:sp>
      <p:sp>
        <p:nvSpPr>
          <p:cNvPr id="229" name="Google Shape;229;p13"/>
          <p:cNvSpPr txBox="1"/>
          <p:nvPr/>
        </p:nvSpPr>
        <p:spPr>
          <a:xfrm>
            <a:off x="1658393" y="2076382"/>
            <a:ext cx="9682398" cy="4090243"/>
          </a:xfrm>
          <a:prstGeom prst="rect">
            <a:avLst/>
          </a:prstGeom>
          <a:noFill/>
          <a:ln>
            <a:noFill/>
          </a:ln>
        </p:spPr>
        <p:txBody>
          <a:bodyPr spcFirstLastPara="1" wrap="square" lIns="91425" tIns="45700" rIns="91425" bIns="45700" anchor="t" anchorCtr="0">
            <a:normAutofit/>
          </a:bodyPr>
          <a:lstStyle/>
          <a:p>
            <a:r>
              <a:rPr lang="zh-TW" altLang="en-US" sz="2400" dirty="0">
                <a:solidFill>
                  <a:srgbClr val="505B73"/>
                </a:solidFill>
                <a:latin typeface="Helvetica Neue"/>
              </a:rPr>
              <a:t>感謝國立台灣大學資訊工程系 廖世偉教授</a:t>
            </a:r>
            <a:endParaRPr lang="en-US" altLang="zh-TW" sz="2400" dirty="0">
              <a:solidFill>
                <a:srgbClr val="505B73"/>
              </a:solidFill>
              <a:latin typeface="Helvetica Neue"/>
            </a:endParaRPr>
          </a:p>
          <a:p>
            <a:pPr>
              <a:spcBef>
                <a:spcPts val="1000"/>
              </a:spcBef>
              <a:buClr>
                <a:srgbClr val="505B73"/>
              </a:buClr>
              <a:buSzPts val="2400"/>
            </a:pPr>
            <a:r>
              <a:rPr lang="zh-TW" altLang="en-US" sz="2400" dirty="0">
                <a:solidFill>
                  <a:srgbClr val="505B73"/>
                </a:solidFill>
                <a:latin typeface="Helvetica Neue"/>
              </a:rPr>
              <a:t>感謝國立台灣大學資訊工程系 謝銘鋒博士生、廖羿瑋碩士生</a:t>
            </a:r>
            <a:endParaRPr lang="en-US" altLang="zh-TW" sz="2400" dirty="0">
              <a:solidFill>
                <a:srgbClr val="505B73"/>
              </a:solidFill>
              <a:latin typeface="Helvetica Neue"/>
            </a:endParaRPr>
          </a:p>
          <a:p>
            <a:pPr>
              <a:spcBef>
                <a:spcPts val="1000"/>
              </a:spcBef>
              <a:buClr>
                <a:srgbClr val="505B73"/>
              </a:buClr>
              <a:buSzPts val="2400"/>
            </a:pPr>
            <a:r>
              <a:rPr lang="zh-TW" altLang="en-US" sz="2400" dirty="0">
                <a:solidFill>
                  <a:srgbClr val="505B73"/>
                </a:solidFill>
                <a:latin typeface="Helvetica Neue"/>
              </a:rPr>
              <a:t>感謝實驗室的學長姐</a:t>
            </a:r>
            <a:endParaRPr lang="zh-TW" altLang="en-US" sz="2400" b="0" i="0" u="none" strike="noStrike" cap="none" dirty="0">
              <a:solidFill>
                <a:srgbClr val="505B73"/>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505B73"/>
              </a:buClr>
              <a:buSzPts val="2400"/>
              <a:buFont typeface="Arial"/>
              <a:buNone/>
            </a:pPr>
            <a:r>
              <a:rPr lang="en-US" sz="2400" b="0" i="0" u="none" strike="noStrike" cap="none" dirty="0" err="1">
                <a:solidFill>
                  <a:srgbClr val="505B73"/>
                </a:solidFill>
                <a:latin typeface="Helvetica Neue"/>
                <a:ea typeface="Helvetica Neue"/>
                <a:cs typeface="Helvetica Neue"/>
                <a:sym typeface="Helvetica Neue"/>
              </a:rPr>
              <a:t>感謝國立臺灣師範大學附屬高級中學</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數學科</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洪允東老師</a:t>
            </a:r>
            <a:endParaRPr sz="2400" b="0" i="0" u="none" strike="noStrike" cap="none" dirty="0">
              <a:solidFill>
                <a:srgbClr val="505B73"/>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505B73"/>
              </a:buClr>
              <a:buSzPts val="2400"/>
              <a:buFont typeface="Arial"/>
              <a:buNone/>
            </a:pPr>
            <a:r>
              <a:rPr lang="en-US" sz="2400" b="0" i="0" u="none" strike="noStrike" cap="none" dirty="0" err="1">
                <a:solidFill>
                  <a:srgbClr val="505B73"/>
                </a:solidFill>
                <a:latin typeface="Helvetica Neue"/>
                <a:ea typeface="Helvetica Neue"/>
                <a:cs typeface="Helvetica Neue"/>
                <a:sym typeface="Helvetica Neue"/>
              </a:rPr>
              <a:t>感謝國立臺灣師範大學附屬高級中學</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物理科</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陳智勝老師</a:t>
            </a:r>
            <a:endParaRPr sz="2400" b="0" i="0" u="none" strike="noStrike" cap="none" dirty="0">
              <a:solidFill>
                <a:srgbClr val="505B73"/>
              </a:solidFill>
              <a:latin typeface="Helvetica Neue"/>
              <a:ea typeface="Helvetica Neue"/>
              <a:cs typeface="Helvetica Neue"/>
              <a:sym typeface="Helvetica Neue"/>
            </a:endParaRPr>
          </a:p>
          <a:p>
            <a:pPr marL="0" marR="0" lvl="0" indent="0" algn="l" rtl="0">
              <a:lnSpc>
                <a:spcPct val="100000"/>
              </a:lnSpc>
              <a:spcBef>
                <a:spcPts val="1000"/>
              </a:spcBef>
              <a:spcAft>
                <a:spcPts val="0"/>
              </a:spcAft>
              <a:buClr>
                <a:srgbClr val="505B73"/>
              </a:buClr>
              <a:buSzPts val="2400"/>
              <a:buFont typeface="Arial"/>
              <a:buNone/>
            </a:pPr>
            <a:r>
              <a:rPr lang="en-US" sz="2400" b="0" i="0" u="none" strike="noStrike" cap="none" dirty="0" err="1">
                <a:solidFill>
                  <a:srgbClr val="505B73"/>
                </a:solidFill>
                <a:latin typeface="Helvetica Neue"/>
                <a:ea typeface="Helvetica Neue"/>
                <a:cs typeface="Helvetica Neue"/>
                <a:sym typeface="Helvetica Neue"/>
              </a:rPr>
              <a:t>感謝國立臺灣師範大學附屬高級中學</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科學班</a:t>
            </a:r>
            <a:r>
              <a:rPr lang="en-US" sz="2400" b="0" i="0" u="none" strike="noStrike" cap="none" dirty="0">
                <a:solidFill>
                  <a:srgbClr val="505B73"/>
                </a:solidFill>
                <a:latin typeface="Helvetica Neue"/>
                <a:ea typeface="Helvetica Neue"/>
                <a:cs typeface="Helvetica Neue"/>
                <a:sym typeface="Helvetica Neue"/>
              </a:rPr>
              <a:t> </a:t>
            </a:r>
            <a:r>
              <a:rPr lang="en-US" sz="2400" b="0" i="0" u="none" strike="noStrike" cap="none" dirty="0" err="1">
                <a:solidFill>
                  <a:srgbClr val="505B73"/>
                </a:solidFill>
                <a:latin typeface="Helvetica Neue"/>
                <a:ea typeface="Helvetica Neue"/>
                <a:cs typeface="Helvetica Neue"/>
                <a:sym typeface="Helvetica Neue"/>
              </a:rPr>
              <a:t>陳昭錦主任</a:t>
            </a:r>
            <a:endParaRPr sz="2400" b="0" i="0" u="none" strike="noStrike" cap="none" dirty="0">
              <a:solidFill>
                <a:srgbClr val="505B73"/>
              </a:solidFill>
              <a:latin typeface="Helvetica Neue"/>
              <a:ea typeface="Helvetica Neue"/>
              <a:cs typeface="Helvetica Neue"/>
              <a:sym typeface="Helvetica Neue"/>
            </a:endParaRPr>
          </a:p>
        </p:txBody>
      </p:sp>
      <p:sp>
        <p:nvSpPr>
          <p:cNvPr id="230" name="Google Shape;230;p13"/>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dirty="0">
                <a:solidFill>
                  <a:srgbClr val="505B73"/>
                </a:solidFill>
                <a:latin typeface="Helvetica Neue"/>
                <a:ea typeface="Helvetica Neue"/>
                <a:cs typeface="Helvetica Neue"/>
                <a:sym typeface="Helvetica Neue"/>
              </a:rPr>
              <a:t>27</a:t>
            </a:r>
            <a:br>
              <a:rPr lang="en-US" sz="3200" b="0" i="0" u="none" strike="noStrike" cap="none" dirty="0">
                <a:solidFill>
                  <a:srgbClr val="505B73"/>
                </a:solidFill>
                <a:latin typeface="Helvetica Neue"/>
                <a:ea typeface="Helvetica Neue"/>
                <a:cs typeface="Helvetica Neue"/>
                <a:sym typeface="Helvetica Neue"/>
              </a:rPr>
            </a:br>
            <a:endParaRPr lang="en-US" sz="900" b="0" i="0" u="none" strike="noStrike" cap="none" dirty="0">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3"/>
          <p:cNvPicPr preferRelativeResize="0"/>
          <p:nvPr/>
        </p:nvPicPr>
        <p:blipFill rotWithShape="1">
          <a:blip r:embed="rId3"/>
          <a:srcRect/>
          <a:stretch/>
        </p:blipFill>
        <p:spPr>
          <a:xfrm>
            <a:off x="3611" y="1016"/>
            <a:ext cx="12188389" cy="6855968"/>
          </a:xfrm>
          <a:prstGeom prst="rect">
            <a:avLst/>
          </a:prstGeom>
          <a:noFill/>
          <a:ln>
            <a:noFill/>
          </a:ln>
        </p:spPr>
      </p:pic>
      <p:sp>
        <p:nvSpPr>
          <p:cNvPr id="101" name="Google Shape;101;p3"/>
          <p:cNvSpPr txBox="1"/>
          <p:nvPr/>
        </p:nvSpPr>
        <p:spPr>
          <a:xfrm>
            <a:off x="1016885" y="1561048"/>
            <a:ext cx="10158229" cy="4158397"/>
          </a:xfrm>
          <a:prstGeom prst="rect">
            <a:avLst/>
          </a:prstGeom>
          <a:noFill/>
          <a:ln>
            <a:noFill/>
          </a:ln>
        </p:spPr>
        <p:txBody>
          <a:bodyPr spcFirstLastPara="1" wrap="square" lIns="91425" tIns="45700" rIns="91425" bIns="45700" anchor="t" anchorCtr="0">
            <a:normAutofit/>
          </a:bodyPr>
          <a:lstStyle/>
          <a:p>
            <a:endParaRPr lang="en-US" altLang="zh-TW" sz="2800" dirty="0">
              <a:latin typeface="+mn-ea"/>
            </a:endParaRPr>
          </a:p>
          <a:p>
            <a:pPr marL="342900" indent="-342900">
              <a:buFont typeface="Wingdings" panose="05000000000000000000" pitchFamily="2" charset="2"/>
              <a:buChar char="Ø"/>
            </a:pPr>
            <a:r>
              <a:rPr lang="zh-TW" altLang="en-US" sz="2800" b="1" dirty="0">
                <a:solidFill>
                  <a:srgbClr val="505B73"/>
                </a:solidFill>
                <a:latin typeface="Microsoft JhengHei Light" panose="020B0304030504040204" pitchFamily="34" charset="-120"/>
                <a:ea typeface="Microsoft JhengHei Light" panose="020B0304030504040204" pitchFamily="34" charset="-120"/>
              </a:rPr>
              <a:t>同一個房間，在不同時間訂房的價格並不一樣。</a:t>
            </a:r>
            <a:endParaRPr lang="en-US" altLang="zh-TW" sz="2800" b="1" dirty="0">
              <a:solidFill>
                <a:srgbClr val="505B73"/>
              </a:solidFill>
              <a:latin typeface="Microsoft JhengHei Light" panose="020B0304030504040204" pitchFamily="34" charset="-120"/>
              <a:ea typeface="Microsoft JhengHei Light" panose="020B0304030504040204" pitchFamily="34" charset="-120"/>
            </a:endParaRPr>
          </a:p>
          <a:p>
            <a:endParaRPr lang="en-US" altLang="zh-TW" sz="2800" b="1" dirty="0">
              <a:solidFill>
                <a:srgbClr val="505B73"/>
              </a:solidFill>
              <a:latin typeface="Microsoft JhengHei Light" panose="020B0304030504040204" pitchFamily="34" charset="-120"/>
              <a:ea typeface="Microsoft JhengHei Light" panose="020B0304030504040204" pitchFamily="34" charset="-120"/>
            </a:endParaRPr>
          </a:p>
          <a:p>
            <a:pPr marL="342900" indent="-342900">
              <a:buFont typeface="Wingdings" panose="05000000000000000000" pitchFamily="2" charset="2"/>
              <a:buChar char="Ø"/>
            </a:pPr>
            <a:r>
              <a:rPr lang="zh-TW" altLang="en-US" sz="2800" b="1" dirty="0">
                <a:solidFill>
                  <a:srgbClr val="505B73"/>
                </a:solidFill>
                <a:latin typeface="Microsoft JhengHei Light" panose="020B0304030504040204" pitchFamily="34" charset="-120"/>
                <a:ea typeface="Microsoft JhengHei Light" panose="020B0304030504040204" pitchFamily="34" charset="-120"/>
              </a:rPr>
              <a:t>如何訂到最低的房價呢</a:t>
            </a:r>
            <a:r>
              <a:rPr lang="en-US" altLang="zh-TW" sz="2800" b="1" dirty="0">
                <a:solidFill>
                  <a:srgbClr val="505B73"/>
                </a:solidFill>
                <a:latin typeface="Microsoft JhengHei Light" panose="020B0304030504040204" pitchFamily="34" charset="-120"/>
                <a:ea typeface="Microsoft JhengHei Light" panose="020B0304030504040204" pitchFamily="34" charset="-120"/>
              </a:rPr>
              <a:t>?</a:t>
            </a:r>
          </a:p>
          <a:p>
            <a:pPr marL="342900" indent="-342900">
              <a:buFont typeface="Wingdings" panose="05000000000000000000" pitchFamily="2" charset="2"/>
              <a:buChar char="Ø"/>
            </a:pPr>
            <a:endParaRPr lang="en-US" altLang="zh-TW" sz="2800" b="1" dirty="0">
              <a:solidFill>
                <a:srgbClr val="505B73"/>
              </a:solidFill>
              <a:latin typeface="Microsoft JhengHei Light" panose="020B0304030504040204" pitchFamily="34" charset="-120"/>
              <a:ea typeface="Microsoft JhengHei Light" panose="020B0304030504040204" pitchFamily="34" charset="-120"/>
            </a:endParaRPr>
          </a:p>
          <a:p>
            <a:pPr marL="342900" indent="-342900">
              <a:buFont typeface="Wingdings" panose="05000000000000000000" pitchFamily="2" charset="2"/>
              <a:buChar char="Ø"/>
            </a:pPr>
            <a:r>
              <a:rPr lang="zh-TW" altLang="en-US" sz="2800" b="1" dirty="0">
                <a:solidFill>
                  <a:srgbClr val="505B73"/>
                </a:solidFill>
                <a:latin typeface="Microsoft JhengHei Light" panose="020B0304030504040204" pitchFamily="34" charset="-120"/>
                <a:ea typeface="Microsoft JhengHei Light" panose="020B0304030504040204" pitchFamily="34" charset="-120"/>
              </a:rPr>
              <a:t>實作飯店調價預測模型以預測房價。</a:t>
            </a:r>
            <a:endParaRPr lang="en-US" altLang="zh-TW" sz="2800" b="1" dirty="0">
              <a:solidFill>
                <a:srgbClr val="505B73"/>
              </a:solidFill>
              <a:latin typeface="Microsoft JhengHei Light" panose="020B0304030504040204" pitchFamily="34" charset="-120"/>
              <a:ea typeface="Microsoft JhengHei Light" panose="020B0304030504040204" pitchFamily="34" charset="-120"/>
            </a:endParaRPr>
          </a:p>
          <a:p>
            <a:pPr marL="0" marR="0" lvl="0" indent="0" algn="l" rtl="0">
              <a:lnSpc>
                <a:spcPct val="150000"/>
              </a:lnSpc>
              <a:spcBef>
                <a:spcPts val="0"/>
              </a:spcBef>
              <a:spcAft>
                <a:spcPts val="0"/>
              </a:spcAft>
              <a:buClr>
                <a:srgbClr val="505B73"/>
              </a:buClr>
              <a:buSzPct val="100000"/>
              <a:buFont typeface="Arial"/>
              <a:buNone/>
            </a:pPr>
            <a:endParaRPr b="1" dirty="0">
              <a:solidFill>
                <a:schemeClr val="tx1"/>
              </a:solidFill>
              <a:latin typeface="Microsoft JhengHei Light" panose="020B0304030504040204" pitchFamily="34" charset="-120"/>
              <a:ea typeface="Microsoft JhengHei Light" panose="020B0304030504040204" pitchFamily="34" charset="-120"/>
            </a:endParaRPr>
          </a:p>
        </p:txBody>
      </p:sp>
      <p:sp>
        <p:nvSpPr>
          <p:cNvPr id="102" name="Google Shape;102;p3"/>
          <p:cNvSpPr txBox="1"/>
          <p:nvPr/>
        </p:nvSpPr>
        <p:spPr>
          <a:xfrm>
            <a:off x="624086" y="612862"/>
            <a:ext cx="2754734"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rgbClr val="363A4D"/>
              </a:buClr>
              <a:buSzPts val="4800"/>
              <a:buFont typeface="Helvetica Neue"/>
              <a:buNone/>
            </a:pPr>
            <a:r>
              <a:rPr lang="en-US" sz="4800" b="1" i="0" u="none" strike="noStrike" cap="none" dirty="0" err="1">
                <a:solidFill>
                  <a:srgbClr val="363A4D"/>
                </a:solidFill>
                <a:latin typeface="Helvetica Neue"/>
                <a:ea typeface="Helvetica Neue"/>
                <a:cs typeface="Helvetica Neue"/>
                <a:sym typeface="Helvetica Neue"/>
              </a:rPr>
              <a:t>研究動機</a:t>
            </a:r>
            <a:endParaRPr dirty="0"/>
          </a:p>
        </p:txBody>
      </p:sp>
      <p:sp>
        <p:nvSpPr>
          <p:cNvPr id="103" name="Google Shape;103;p3"/>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a:solidFill>
                  <a:srgbClr val="505B73"/>
                </a:solidFill>
                <a:latin typeface="Helvetica Neue"/>
                <a:ea typeface="Helvetica Neue"/>
                <a:cs typeface="Helvetica Neue"/>
                <a:sym typeface="Helvetica Neue"/>
              </a:rPr>
              <a:t>03</a:t>
            </a:r>
            <a:br>
              <a:rPr lang="en-US" sz="3200" b="0" i="0" u="none" strike="noStrike" cap="none">
                <a:solidFill>
                  <a:srgbClr val="505B73"/>
                </a:solidFill>
                <a:latin typeface="Helvetica Neue"/>
                <a:ea typeface="Helvetica Neue"/>
                <a:cs typeface="Helvetica Neue"/>
                <a:sym typeface="Helvetica Neue"/>
              </a:rPr>
            </a:br>
            <a:endParaRPr sz="900" b="0" i="0" u="none" strike="noStrike" cap="none">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4"/>
          <p:cNvPicPr preferRelativeResize="0"/>
          <p:nvPr/>
        </p:nvPicPr>
        <p:blipFill rotWithShape="1">
          <a:blip r:embed="rId3"/>
          <a:srcRect/>
          <a:stretch/>
        </p:blipFill>
        <p:spPr>
          <a:xfrm>
            <a:off x="1805" y="40205"/>
            <a:ext cx="12188389" cy="6855968"/>
          </a:xfrm>
          <a:prstGeom prst="rect">
            <a:avLst/>
          </a:prstGeom>
          <a:noFill/>
          <a:ln>
            <a:noFill/>
          </a:ln>
        </p:spPr>
      </p:pic>
      <p:sp>
        <p:nvSpPr>
          <p:cNvPr id="109" name="Google Shape;109;p4"/>
          <p:cNvSpPr txBox="1"/>
          <p:nvPr/>
        </p:nvSpPr>
        <p:spPr>
          <a:xfrm>
            <a:off x="624086" y="612862"/>
            <a:ext cx="2754734"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rgbClr val="363A4D"/>
              </a:buClr>
              <a:buSzPts val="4800"/>
              <a:buFont typeface="Helvetica Neue"/>
              <a:buNone/>
            </a:pPr>
            <a:r>
              <a:rPr lang="en-US" sz="4800" b="1" i="0" u="none" strike="noStrike" cap="none" dirty="0" err="1">
                <a:solidFill>
                  <a:srgbClr val="363A4D"/>
                </a:solidFill>
                <a:latin typeface="Helvetica Neue"/>
                <a:ea typeface="Helvetica Neue"/>
                <a:cs typeface="Helvetica Neue"/>
                <a:sym typeface="Helvetica Neue"/>
              </a:rPr>
              <a:t>研究目標</a:t>
            </a:r>
            <a:endParaRPr dirty="0"/>
          </a:p>
        </p:txBody>
      </p:sp>
      <p:sp>
        <p:nvSpPr>
          <p:cNvPr id="110" name="Google Shape;110;p4"/>
          <p:cNvSpPr txBox="1"/>
          <p:nvPr/>
        </p:nvSpPr>
        <p:spPr>
          <a:xfrm>
            <a:off x="2704015" y="2673844"/>
            <a:ext cx="8203205" cy="574061"/>
          </a:xfrm>
          <a:prstGeom prst="rect">
            <a:avLst/>
          </a:prstGeom>
          <a:noFill/>
          <a:ln>
            <a:noFill/>
          </a:ln>
        </p:spPr>
        <p:txBody>
          <a:bodyPr spcFirstLastPara="1" wrap="square" lIns="91425" tIns="45700" rIns="91425" bIns="45700" anchor="t" anchorCtr="0">
            <a:noAutofit/>
          </a:bodyPr>
          <a:lstStyle/>
          <a:p>
            <a:r>
              <a:rPr lang="zh-TW" altLang="en-US" sz="2800" b="1" dirty="0">
                <a:solidFill>
                  <a:srgbClr val="505B73"/>
                </a:solidFill>
                <a:latin typeface="Microsoft JhengHei Light" panose="020B0304030504040204" pitchFamily="34" charset="-120"/>
                <a:ea typeface="Microsoft JhengHei Light" panose="020B0304030504040204" pitchFamily="34" charset="-120"/>
              </a:rPr>
              <a:t>找出影響飯店調價策略之變因。</a:t>
            </a:r>
            <a:endParaRPr lang="en-US" altLang="zh-TW" sz="2800" b="1" dirty="0">
              <a:solidFill>
                <a:srgbClr val="505B73"/>
              </a:solidFill>
              <a:latin typeface="Microsoft JhengHei Light" panose="020B0304030504040204" pitchFamily="34" charset="-120"/>
              <a:ea typeface="Microsoft JhengHei Light" panose="020B0304030504040204" pitchFamily="34" charset="-120"/>
            </a:endParaRPr>
          </a:p>
          <a:p>
            <a:pPr marL="0" marR="0" lvl="0" indent="0" algn="l" rtl="0">
              <a:lnSpc>
                <a:spcPct val="150000"/>
              </a:lnSpc>
              <a:spcBef>
                <a:spcPts val="1000"/>
              </a:spcBef>
              <a:spcAft>
                <a:spcPts val="0"/>
              </a:spcAft>
              <a:buClr>
                <a:srgbClr val="5E5E5E"/>
              </a:buClr>
              <a:buSzPts val="2800"/>
              <a:buFont typeface="Arial"/>
              <a:buNone/>
            </a:pPr>
            <a:endParaRPr sz="2800" b="1" i="0" u="none" strike="noStrike" cap="none" dirty="0">
              <a:solidFill>
                <a:srgbClr val="505B73"/>
              </a:solidFill>
              <a:latin typeface="Helvetica Neue"/>
              <a:ea typeface="Helvetica Neue"/>
              <a:cs typeface="Helvetica Neue"/>
              <a:sym typeface="Helvetica Neue"/>
            </a:endParaRPr>
          </a:p>
        </p:txBody>
      </p:sp>
      <p:sp>
        <p:nvSpPr>
          <p:cNvPr id="111" name="Google Shape;111;p4"/>
          <p:cNvSpPr txBox="1"/>
          <p:nvPr/>
        </p:nvSpPr>
        <p:spPr>
          <a:xfrm>
            <a:off x="2743204" y="4125951"/>
            <a:ext cx="8014166" cy="574061"/>
          </a:xfrm>
          <a:prstGeom prst="rect">
            <a:avLst/>
          </a:prstGeom>
          <a:noFill/>
          <a:ln>
            <a:noFill/>
          </a:ln>
        </p:spPr>
        <p:txBody>
          <a:bodyPr spcFirstLastPara="1" wrap="square" lIns="91425" tIns="45700" rIns="91425" bIns="45700" anchor="t" anchorCtr="0">
            <a:noAutofit/>
          </a:bodyPr>
          <a:lstStyle/>
          <a:p>
            <a:r>
              <a:rPr lang="zh-TW" altLang="en-US" sz="2800" b="1" dirty="0">
                <a:solidFill>
                  <a:srgbClr val="505B73"/>
                </a:solidFill>
                <a:latin typeface="Microsoft JhengHei Light" panose="020B0304030504040204" pitchFamily="34" charset="-120"/>
                <a:ea typeface="Microsoft JhengHei Light" panose="020B0304030504040204" pitchFamily="34" charset="-120"/>
              </a:rPr>
              <a:t>建構飯店調價預測模型。</a:t>
            </a:r>
          </a:p>
        </p:txBody>
      </p:sp>
      <p:cxnSp>
        <p:nvCxnSpPr>
          <p:cNvPr id="112" name="Google Shape;112;p4"/>
          <p:cNvCxnSpPr/>
          <p:nvPr/>
        </p:nvCxnSpPr>
        <p:spPr>
          <a:xfrm>
            <a:off x="2007220" y="1561171"/>
            <a:ext cx="0" cy="4404731"/>
          </a:xfrm>
          <a:prstGeom prst="straightConnector1">
            <a:avLst/>
          </a:prstGeom>
          <a:noFill/>
          <a:ln w="88900" cap="rnd" cmpd="sng">
            <a:solidFill>
              <a:srgbClr val="67D5ED"/>
            </a:solidFill>
            <a:prstDash val="dot"/>
            <a:miter lim="800000"/>
            <a:headEnd type="none" w="sm" len="sm"/>
            <a:tailEnd type="none" w="sm" len="sm"/>
          </a:ln>
        </p:spPr>
      </p:cxnSp>
      <p:grpSp>
        <p:nvGrpSpPr>
          <p:cNvPr id="113" name="Google Shape;113;p4"/>
          <p:cNvGrpSpPr/>
          <p:nvPr/>
        </p:nvGrpSpPr>
        <p:grpSpPr>
          <a:xfrm>
            <a:off x="1473819" y="3897125"/>
            <a:ext cx="1031714" cy="1031714"/>
            <a:chOff x="1306551" y="3317261"/>
            <a:chExt cx="1031714" cy="1031714"/>
          </a:xfrm>
        </p:grpSpPr>
        <p:sp>
          <p:nvSpPr>
            <p:cNvPr id="114" name="Google Shape;114;p4"/>
            <p:cNvSpPr/>
            <p:nvPr/>
          </p:nvSpPr>
          <p:spPr>
            <a:xfrm>
              <a:off x="1306551" y="3317261"/>
              <a:ext cx="1031714" cy="1031714"/>
            </a:xfrm>
            <a:prstGeom prst="ellipse">
              <a:avLst/>
            </a:prstGeom>
            <a:solidFill>
              <a:srgbClr val="67D5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5" name="Google Shape;115;p4"/>
            <p:cNvSpPr txBox="1"/>
            <p:nvPr/>
          </p:nvSpPr>
          <p:spPr>
            <a:xfrm>
              <a:off x="1505033" y="3414718"/>
              <a:ext cx="636002"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chemeClr val="lt1"/>
                </a:buClr>
                <a:buSzPts val="4800"/>
                <a:buFont typeface="Helvetica Neue"/>
                <a:buNone/>
              </a:pPr>
              <a:r>
                <a:rPr lang="en-US" sz="4800" b="1" i="0" u="none" strike="noStrike" cap="none">
                  <a:solidFill>
                    <a:schemeClr val="lt1"/>
                  </a:solidFill>
                  <a:latin typeface="Helvetica Neue"/>
                  <a:ea typeface="Helvetica Neue"/>
                  <a:cs typeface="Helvetica Neue"/>
                  <a:sym typeface="Helvetica Neue"/>
                </a:rPr>
                <a:t>2</a:t>
              </a:r>
              <a:endParaRPr sz="4800" b="1" i="0" u="none" strike="noStrike" cap="none">
                <a:solidFill>
                  <a:schemeClr val="lt1"/>
                </a:solidFill>
                <a:latin typeface="Helvetica Neue"/>
                <a:ea typeface="Helvetica Neue"/>
                <a:cs typeface="Helvetica Neue"/>
                <a:sym typeface="Helvetica Neue"/>
              </a:endParaRPr>
            </a:p>
          </p:txBody>
        </p:sp>
      </p:grpSp>
      <p:grpSp>
        <p:nvGrpSpPr>
          <p:cNvPr id="116" name="Google Shape;116;p4"/>
          <p:cNvGrpSpPr/>
          <p:nvPr/>
        </p:nvGrpSpPr>
        <p:grpSpPr>
          <a:xfrm>
            <a:off x="1473819" y="2391711"/>
            <a:ext cx="1031714" cy="1031714"/>
            <a:chOff x="1306551" y="1811847"/>
            <a:chExt cx="1031714" cy="1031714"/>
          </a:xfrm>
        </p:grpSpPr>
        <p:sp>
          <p:nvSpPr>
            <p:cNvPr id="117" name="Google Shape;117;p4"/>
            <p:cNvSpPr/>
            <p:nvPr/>
          </p:nvSpPr>
          <p:spPr>
            <a:xfrm>
              <a:off x="1306551" y="1811847"/>
              <a:ext cx="1031714" cy="1031714"/>
            </a:xfrm>
            <a:prstGeom prst="ellipse">
              <a:avLst/>
            </a:prstGeom>
            <a:solidFill>
              <a:srgbClr val="67D5E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8" name="Google Shape;118;p4"/>
            <p:cNvSpPr txBox="1"/>
            <p:nvPr/>
          </p:nvSpPr>
          <p:spPr>
            <a:xfrm>
              <a:off x="1516184" y="1920455"/>
              <a:ext cx="636002"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chemeClr val="lt1"/>
                </a:buClr>
                <a:buSzPts val="4800"/>
                <a:buFont typeface="Helvetica Neue"/>
                <a:buNone/>
              </a:pPr>
              <a:r>
                <a:rPr lang="en-US" sz="4800" b="1" i="0" u="none" strike="noStrike" cap="none" dirty="0">
                  <a:solidFill>
                    <a:schemeClr val="lt1"/>
                  </a:solidFill>
                  <a:latin typeface="Helvetica Neue"/>
                  <a:ea typeface="Helvetica Neue"/>
                  <a:cs typeface="Helvetica Neue"/>
                  <a:sym typeface="Helvetica Neue"/>
                </a:rPr>
                <a:t>1</a:t>
              </a:r>
              <a:endParaRPr sz="4800" b="1" i="0" u="none" strike="noStrike" cap="none" dirty="0">
                <a:solidFill>
                  <a:schemeClr val="lt1"/>
                </a:solidFill>
                <a:latin typeface="Helvetica Neue"/>
                <a:ea typeface="Helvetica Neue"/>
                <a:cs typeface="Helvetica Neue"/>
                <a:sym typeface="Helvetica Neue"/>
              </a:endParaRPr>
            </a:p>
          </p:txBody>
        </p:sp>
      </p:grpSp>
      <p:sp>
        <p:nvSpPr>
          <p:cNvPr id="119" name="Google Shape;119;p4"/>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04</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08;p4">
            <a:extLst>
              <a:ext uri="{FF2B5EF4-FFF2-40B4-BE49-F238E27FC236}">
                <a16:creationId xmlns:a16="http://schemas.microsoft.com/office/drawing/2014/main" id="{4FA89899-8D62-4DDD-BC94-79C35B2AD5C2}"/>
              </a:ext>
            </a:extLst>
          </p:cNvPr>
          <p:cNvPicPr preferRelativeResize="0"/>
          <p:nvPr/>
        </p:nvPicPr>
        <p:blipFill rotWithShape="1">
          <a:blip r:embed="rId3">
            <a:alphaModFix/>
          </a:blip>
          <a:srcRect/>
          <a:stretch/>
        </p:blipFill>
        <p:spPr>
          <a:xfrm>
            <a:off x="1805" y="0"/>
            <a:ext cx="12188389" cy="6858000"/>
          </a:xfrm>
          <a:prstGeom prst="rect">
            <a:avLst/>
          </a:prstGeom>
          <a:noFill/>
          <a:ln>
            <a:noFill/>
          </a:ln>
        </p:spPr>
      </p:pic>
      <p:sp>
        <p:nvSpPr>
          <p:cNvPr id="3" name="內容版面配置區 2">
            <a:extLst>
              <a:ext uri="{FF2B5EF4-FFF2-40B4-BE49-F238E27FC236}">
                <a16:creationId xmlns:a16="http://schemas.microsoft.com/office/drawing/2014/main" id="{614F6161-192F-408A-9770-19099025FE4F}"/>
              </a:ext>
            </a:extLst>
          </p:cNvPr>
          <p:cNvSpPr>
            <a:spLocks noGrp="1"/>
          </p:cNvSpPr>
          <p:nvPr>
            <p:ph idx="1"/>
          </p:nvPr>
        </p:nvSpPr>
        <p:spPr>
          <a:xfrm>
            <a:off x="838199" y="1825625"/>
            <a:ext cx="10561321" cy="4351338"/>
          </a:xfrm>
        </p:spPr>
        <p:txBody>
          <a:bodyPr>
            <a:normAutofit/>
          </a:bodyPr>
          <a:lstStyle/>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間隔天數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訂房日與入住日的天數差</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en-US" altLang="zh-TW" b="1" dirty="0">
                <a:solidFill>
                  <a:srgbClr val="505B73"/>
                </a:solidFill>
                <a:latin typeface="Microsoft JhengHei Light" panose="020B0304030504040204" pitchFamily="34" charset="-120"/>
                <a:ea typeface="Microsoft JhengHei Light" panose="020B0304030504040204" pitchFamily="34" charset="-120"/>
              </a:rPr>
              <a:t>MAPE</a:t>
            </a:r>
            <a:r>
              <a:rPr lang="zh-TW" altLang="en-US" b="1" dirty="0">
                <a:solidFill>
                  <a:srgbClr val="505B73"/>
                </a:solidFill>
                <a:latin typeface="Microsoft JhengHei Light" panose="020B0304030504040204" pitchFamily="34" charset="-120"/>
                <a:ea typeface="Microsoft JhengHei Light" panose="020B0304030504040204" pitchFamily="34" charset="-120"/>
              </a:rPr>
              <a:t>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絕對值平均百分誤差，越小代表誤差越少</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歸一化：根據資料的最大最小值，將所有數值縮放到</a:t>
            </a:r>
            <a:r>
              <a:rPr lang="en-US" altLang="zh-TW" b="1" dirty="0">
                <a:solidFill>
                  <a:srgbClr val="505B73"/>
                </a:solidFill>
                <a:latin typeface="Microsoft JhengHei Light" panose="020B0304030504040204" pitchFamily="34" charset="-120"/>
                <a:ea typeface="Microsoft JhengHei Light" panose="020B0304030504040204" pitchFamily="34" charset="-120"/>
              </a:rPr>
              <a:t>0</a:t>
            </a:r>
            <a:r>
              <a:rPr lang="zh-TW" altLang="en-US" b="1" dirty="0">
                <a:solidFill>
                  <a:srgbClr val="505B73"/>
                </a:solidFill>
                <a:latin typeface="Microsoft JhengHei Light" panose="020B0304030504040204" pitchFamily="34" charset="-120"/>
                <a:ea typeface="Microsoft JhengHei Light" panose="020B0304030504040204" pitchFamily="34" charset="-120"/>
              </a:rPr>
              <a:t>和</a:t>
            </a:r>
            <a:r>
              <a:rPr lang="en-US" altLang="zh-TW" b="1" dirty="0">
                <a:solidFill>
                  <a:srgbClr val="505B73"/>
                </a:solidFill>
                <a:latin typeface="Microsoft JhengHei Light" panose="020B0304030504040204" pitchFamily="34" charset="-120"/>
                <a:ea typeface="Microsoft JhengHei Light" panose="020B0304030504040204" pitchFamily="34" charset="-120"/>
              </a:rPr>
              <a:t>1</a:t>
            </a:r>
            <a:r>
              <a:rPr lang="zh-TW" altLang="en-US" b="1" dirty="0">
                <a:solidFill>
                  <a:srgbClr val="505B73"/>
                </a:solidFill>
                <a:latin typeface="Microsoft JhengHei Light" panose="020B0304030504040204" pitchFamily="34" charset="-120"/>
                <a:ea typeface="Microsoft JhengHei Light" panose="020B0304030504040204" pitchFamily="34" charset="-120"/>
              </a:rPr>
              <a:t>之間</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歷史資料天數</a:t>
            </a:r>
            <a:r>
              <a:rPr lang="en-US" altLang="zh-TW" b="1" dirty="0">
                <a:solidFill>
                  <a:srgbClr val="505B73"/>
                </a:solidFill>
                <a:latin typeface="Microsoft JhengHei Light" panose="020B0304030504040204" pitchFamily="34" charset="-120"/>
                <a:ea typeface="Microsoft JhengHei Light" panose="020B0304030504040204" pitchFamily="34" charset="-120"/>
              </a:rPr>
              <a:t>n</a:t>
            </a:r>
            <a:r>
              <a:rPr lang="zh-TW" altLang="en-US" b="1" dirty="0">
                <a:solidFill>
                  <a:srgbClr val="505B73"/>
                </a:solidFill>
                <a:latin typeface="Microsoft JhengHei Light" panose="020B0304030504040204" pitchFamily="34" charset="-120"/>
                <a:ea typeface="Microsoft JhengHei Light" panose="020B0304030504040204" pitchFamily="34" charset="-120"/>
              </a:rPr>
              <a:t>： 調價預測模型所需要的輸入資料長度。</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訓練集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用來訓練模型</a:t>
            </a:r>
            <a:endParaRPr lang="en-US" altLang="zh-TW" b="1" dirty="0">
              <a:solidFill>
                <a:srgbClr val="505B73"/>
              </a:solidFill>
              <a:latin typeface="Microsoft JhengHei Light" panose="020B0304030504040204" pitchFamily="34" charset="-120"/>
              <a:ea typeface="Microsoft JhengHei Light" panose="020B0304030504040204" pitchFamily="34" charset="-120"/>
            </a:endParaRPr>
          </a:p>
          <a:p>
            <a:pPr>
              <a:buFont typeface="Wingdings" panose="05000000000000000000" pitchFamily="2" charset="2"/>
              <a:buChar char="Ø"/>
            </a:pPr>
            <a:r>
              <a:rPr lang="zh-TW" altLang="en-US" b="1" dirty="0">
                <a:solidFill>
                  <a:srgbClr val="505B73"/>
                </a:solidFill>
                <a:latin typeface="Microsoft JhengHei Light" panose="020B0304030504040204" pitchFamily="34" charset="-120"/>
                <a:ea typeface="Microsoft JhengHei Light" panose="020B0304030504040204" pitchFamily="34" charset="-120"/>
              </a:rPr>
              <a:t>測試集 </a:t>
            </a:r>
            <a:r>
              <a:rPr lang="en-US" altLang="zh-TW" b="1" dirty="0">
                <a:solidFill>
                  <a:srgbClr val="505B73"/>
                </a:solidFill>
                <a:latin typeface="Microsoft JhengHei Light" panose="020B0304030504040204" pitchFamily="34" charset="-120"/>
                <a:ea typeface="Microsoft JhengHei Light" panose="020B0304030504040204" pitchFamily="34" charset="-120"/>
              </a:rPr>
              <a:t>:</a:t>
            </a:r>
            <a:r>
              <a:rPr lang="zh-TW" altLang="en-US" b="1" dirty="0">
                <a:solidFill>
                  <a:srgbClr val="505B73"/>
                </a:solidFill>
                <a:latin typeface="Microsoft JhengHei Light" panose="020B0304030504040204" pitchFamily="34" charset="-120"/>
                <a:ea typeface="Microsoft JhengHei Light" panose="020B0304030504040204" pitchFamily="34" charset="-120"/>
              </a:rPr>
              <a:t> 用來觀察模型表現</a:t>
            </a:r>
          </a:p>
        </p:txBody>
      </p:sp>
      <p:sp>
        <p:nvSpPr>
          <p:cNvPr id="7" name="Google Shape;109;p4">
            <a:extLst>
              <a:ext uri="{FF2B5EF4-FFF2-40B4-BE49-F238E27FC236}">
                <a16:creationId xmlns:a16="http://schemas.microsoft.com/office/drawing/2014/main" id="{D188D5D7-28D8-4907-A17E-484AB1012839}"/>
              </a:ext>
            </a:extLst>
          </p:cNvPr>
          <p:cNvSpPr txBox="1"/>
          <p:nvPr/>
        </p:nvSpPr>
        <p:spPr>
          <a:xfrm>
            <a:off x="838199" y="827486"/>
            <a:ext cx="3080657"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rgbClr val="363A4D"/>
              </a:buClr>
              <a:buSzPts val="4800"/>
              <a:buFont typeface="Helvetica Neue"/>
              <a:buNone/>
            </a:pPr>
            <a:r>
              <a:rPr lang="zh-TW" altLang="en-US" sz="4800" b="1" dirty="0">
                <a:solidFill>
                  <a:srgbClr val="363A4D"/>
                </a:solidFill>
                <a:latin typeface="Helvetica Neue"/>
              </a:rPr>
              <a:t>名詞定義</a:t>
            </a:r>
            <a:endParaRPr dirty="0"/>
          </a:p>
        </p:txBody>
      </p:sp>
      <p:sp>
        <p:nvSpPr>
          <p:cNvPr id="5" name="Google Shape;119;p4">
            <a:extLst>
              <a:ext uri="{FF2B5EF4-FFF2-40B4-BE49-F238E27FC236}">
                <a16:creationId xmlns:a16="http://schemas.microsoft.com/office/drawing/2014/main" id="{CC1E37F9-2DEA-470F-B702-0E16C9E4FF5D}"/>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05</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14445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5"/>
          <p:cNvPicPr preferRelativeResize="0"/>
          <p:nvPr/>
        </p:nvPicPr>
        <p:blipFill rotWithShape="1">
          <a:blip r:embed="rId3">
            <a:alphaModFix/>
          </a:blip>
          <a:srcRect/>
          <a:stretch/>
        </p:blipFill>
        <p:spPr>
          <a:xfrm>
            <a:off x="1805" y="0"/>
            <a:ext cx="12188389" cy="6858000"/>
          </a:xfrm>
          <a:prstGeom prst="rect">
            <a:avLst/>
          </a:prstGeom>
          <a:noFill/>
          <a:ln>
            <a:noFill/>
          </a:ln>
        </p:spPr>
      </p:pic>
      <p:sp>
        <p:nvSpPr>
          <p:cNvPr id="125" name="Google Shape;125;p5"/>
          <p:cNvSpPr txBox="1"/>
          <p:nvPr/>
        </p:nvSpPr>
        <p:spPr>
          <a:xfrm>
            <a:off x="624086" y="612862"/>
            <a:ext cx="2754734" cy="814495"/>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00000"/>
              </a:lnSpc>
              <a:spcBef>
                <a:spcPts val="0"/>
              </a:spcBef>
              <a:spcAft>
                <a:spcPts val="0"/>
              </a:spcAft>
              <a:buClr>
                <a:srgbClr val="363A4D"/>
              </a:buClr>
              <a:buSzPts val="4800"/>
              <a:buFont typeface="Helvetica Neue"/>
              <a:buNone/>
            </a:pPr>
            <a:r>
              <a:rPr lang="en-US" sz="4800" b="1" i="0" u="none" strike="noStrike" cap="none" dirty="0" err="1">
                <a:solidFill>
                  <a:srgbClr val="363A4D"/>
                </a:solidFill>
                <a:latin typeface="Helvetica Neue"/>
                <a:ea typeface="Helvetica Neue"/>
                <a:cs typeface="Helvetica Neue"/>
                <a:sym typeface="Helvetica Neue"/>
              </a:rPr>
              <a:t>研究方法</a:t>
            </a:r>
            <a:endParaRPr dirty="0"/>
          </a:p>
        </p:txBody>
      </p:sp>
      <p:cxnSp>
        <p:nvCxnSpPr>
          <p:cNvPr id="126" name="Google Shape;126;p5"/>
          <p:cNvCxnSpPr/>
          <p:nvPr/>
        </p:nvCxnSpPr>
        <p:spPr>
          <a:xfrm>
            <a:off x="0" y="3470931"/>
            <a:ext cx="12192000" cy="0"/>
          </a:xfrm>
          <a:prstGeom prst="straightConnector1">
            <a:avLst/>
          </a:prstGeom>
          <a:noFill/>
          <a:ln w="73025" cap="flat" cmpd="sng">
            <a:solidFill>
              <a:srgbClr val="61C3D9"/>
            </a:solidFill>
            <a:prstDash val="solid"/>
            <a:miter lim="800000"/>
            <a:headEnd type="none" w="sm" len="sm"/>
            <a:tailEnd type="none" w="sm" len="sm"/>
          </a:ln>
        </p:spPr>
      </p:cxnSp>
      <p:sp>
        <p:nvSpPr>
          <p:cNvPr id="127" name="Google Shape;127;p5"/>
          <p:cNvSpPr/>
          <p:nvPr/>
        </p:nvSpPr>
        <p:spPr>
          <a:xfrm>
            <a:off x="912209"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8" name="Google Shape;128;p5"/>
          <p:cNvSpPr/>
          <p:nvPr/>
        </p:nvSpPr>
        <p:spPr>
          <a:xfrm>
            <a:off x="3726798"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9" name="Google Shape;129;p5"/>
          <p:cNvSpPr/>
          <p:nvPr/>
        </p:nvSpPr>
        <p:spPr>
          <a:xfrm>
            <a:off x="6541387"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0" name="Google Shape;130;p5"/>
          <p:cNvSpPr/>
          <p:nvPr/>
        </p:nvSpPr>
        <p:spPr>
          <a:xfrm>
            <a:off x="9355977" y="2509024"/>
            <a:ext cx="1923814" cy="1923814"/>
          </a:xfrm>
          <a:prstGeom prst="roundRect">
            <a:avLst>
              <a:gd name="adj" fmla="val 16667"/>
            </a:avLst>
          </a:prstGeom>
          <a:solidFill>
            <a:srgbClr val="61C3D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1" name="Google Shape;131;p5"/>
          <p:cNvSpPr txBox="1"/>
          <p:nvPr/>
        </p:nvSpPr>
        <p:spPr>
          <a:xfrm>
            <a:off x="1006916" y="3429000"/>
            <a:ext cx="1734399" cy="506006"/>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lt1"/>
              </a:buClr>
              <a:buSzPts val="3000"/>
              <a:buFont typeface="Helvetica Neue"/>
              <a:buNone/>
            </a:pPr>
            <a:r>
              <a:rPr lang="zh-TW" altLang="en-US" sz="2800" b="1" dirty="0">
                <a:solidFill>
                  <a:schemeClr val="lt1"/>
                </a:solidFill>
                <a:latin typeface="Helvetica Neue"/>
                <a:ea typeface="Helvetica Neue"/>
                <a:cs typeface="Helvetica Neue"/>
                <a:sym typeface="Helvetica Neue"/>
              </a:rPr>
              <a:t>建立房價</a:t>
            </a:r>
            <a:endParaRPr lang="en-US" altLang="zh-TW" sz="2800" b="1" dirty="0">
              <a:solidFill>
                <a:schemeClr val="lt1"/>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chemeClr val="lt1"/>
              </a:buClr>
              <a:buSzPts val="3000"/>
              <a:buFont typeface="Helvetica Neue"/>
              <a:buNone/>
            </a:pPr>
            <a:r>
              <a:rPr lang="zh-TW" altLang="en-US" sz="2800" b="1" dirty="0">
                <a:solidFill>
                  <a:schemeClr val="lt1"/>
                </a:solidFill>
                <a:latin typeface="Helvetica Neue"/>
                <a:ea typeface="Helvetica Neue"/>
                <a:cs typeface="Helvetica Neue"/>
                <a:sym typeface="Helvetica Neue"/>
              </a:rPr>
              <a:t>資料庫</a:t>
            </a:r>
            <a:endParaRPr lang="en-US" altLang="zh-TW" sz="2800" b="1" i="0" u="none" strike="noStrike" cap="none" dirty="0">
              <a:solidFill>
                <a:schemeClr val="lt1"/>
              </a:solidFill>
              <a:latin typeface="Helvetica Neue"/>
              <a:ea typeface="Helvetica Neue"/>
              <a:cs typeface="Helvetica Neue"/>
              <a:sym typeface="Helvetica Neue"/>
            </a:endParaRPr>
          </a:p>
        </p:txBody>
      </p:sp>
      <p:sp>
        <p:nvSpPr>
          <p:cNvPr id="133" name="Google Shape;133;p5"/>
          <p:cNvSpPr txBox="1"/>
          <p:nvPr/>
        </p:nvSpPr>
        <p:spPr>
          <a:xfrm>
            <a:off x="6649103" y="3215251"/>
            <a:ext cx="1727730" cy="555963"/>
          </a:xfrm>
          <a:prstGeom prst="rect">
            <a:avLst/>
          </a:prstGeom>
          <a:noFill/>
          <a:ln>
            <a:noFill/>
          </a:ln>
        </p:spPr>
        <p:txBody>
          <a:bodyPr spcFirstLastPara="1" wrap="square" lIns="91425" tIns="45700" rIns="91425" bIns="45700" anchor="b" anchorCtr="0">
            <a:normAutofit fontScale="92500"/>
          </a:bodyPr>
          <a:lstStyle/>
          <a:p>
            <a:pPr marL="0" marR="0" lvl="0" indent="0" algn="ctr" rtl="0">
              <a:lnSpc>
                <a:spcPct val="100000"/>
              </a:lnSpc>
              <a:spcBef>
                <a:spcPts val="0"/>
              </a:spcBef>
              <a:spcAft>
                <a:spcPts val="0"/>
              </a:spcAft>
              <a:buClr>
                <a:schemeClr val="lt1"/>
              </a:buClr>
              <a:buSzPts val="3200"/>
              <a:buFont typeface="Helvetica Neue"/>
              <a:buNone/>
            </a:pPr>
            <a:r>
              <a:rPr lang="en-US" sz="3200" b="1" i="0" u="none" strike="noStrike" cap="none" dirty="0" err="1">
                <a:solidFill>
                  <a:schemeClr val="lt1"/>
                </a:solidFill>
                <a:latin typeface="Helvetica Neue"/>
                <a:ea typeface="Helvetica Neue"/>
                <a:cs typeface="Helvetica Neue"/>
                <a:sym typeface="Helvetica Neue"/>
              </a:rPr>
              <a:t>訓練</a:t>
            </a:r>
            <a:r>
              <a:rPr lang="zh-TW" altLang="en-US" sz="3200" b="1" i="0" u="none" strike="noStrike" cap="none" dirty="0">
                <a:solidFill>
                  <a:schemeClr val="lt1"/>
                </a:solidFill>
                <a:latin typeface="Helvetica Neue"/>
                <a:ea typeface="Helvetica Neue"/>
                <a:cs typeface="Helvetica Neue"/>
                <a:sym typeface="Helvetica Neue"/>
              </a:rPr>
              <a:t>模型</a:t>
            </a:r>
            <a:endParaRPr dirty="0"/>
          </a:p>
        </p:txBody>
      </p:sp>
      <p:sp>
        <p:nvSpPr>
          <p:cNvPr id="134" name="Google Shape;134;p5"/>
          <p:cNvSpPr txBox="1"/>
          <p:nvPr/>
        </p:nvSpPr>
        <p:spPr>
          <a:xfrm>
            <a:off x="9473695" y="3240230"/>
            <a:ext cx="1734399" cy="506006"/>
          </a:xfrm>
          <a:prstGeom prst="rect">
            <a:avLst/>
          </a:prstGeom>
          <a:noFill/>
          <a:ln>
            <a:noFill/>
          </a:ln>
        </p:spPr>
        <p:txBody>
          <a:bodyPr spcFirstLastPara="1" wrap="square" lIns="91425" tIns="45700" rIns="91425" bIns="45700" anchor="b" anchorCtr="0">
            <a:normAutofit fontScale="92500" lnSpcReduction="10000"/>
          </a:bodyPr>
          <a:lstStyle/>
          <a:p>
            <a:pPr marL="0" marR="0" lvl="0" indent="0" algn="ctr" rtl="0">
              <a:lnSpc>
                <a:spcPct val="100000"/>
              </a:lnSpc>
              <a:spcBef>
                <a:spcPts val="0"/>
              </a:spcBef>
              <a:spcAft>
                <a:spcPts val="0"/>
              </a:spcAft>
              <a:buClr>
                <a:schemeClr val="lt1"/>
              </a:buClr>
              <a:buSzPct val="100000"/>
              <a:buFont typeface="Helvetica Neue"/>
              <a:buNone/>
            </a:pPr>
            <a:r>
              <a:rPr lang="zh-TW" altLang="en-US" sz="3000" b="1" dirty="0">
                <a:solidFill>
                  <a:schemeClr val="lt1"/>
                </a:solidFill>
                <a:latin typeface="Helvetica Neue"/>
                <a:ea typeface="Helvetica Neue"/>
                <a:cs typeface="Helvetica Neue"/>
                <a:sym typeface="Helvetica Neue"/>
              </a:rPr>
              <a:t>預測</a:t>
            </a:r>
            <a:r>
              <a:rPr lang="zh-TW" altLang="en-US" sz="3000" b="1" i="0" u="none" strike="noStrike" cap="none" dirty="0">
                <a:solidFill>
                  <a:schemeClr val="lt1"/>
                </a:solidFill>
                <a:latin typeface="Helvetica Neue"/>
                <a:ea typeface="Helvetica Neue"/>
                <a:cs typeface="Helvetica Neue"/>
                <a:sym typeface="Helvetica Neue"/>
              </a:rPr>
              <a:t>結果</a:t>
            </a:r>
            <a:endParaRPr lang="zh-TW" altLang="en-US" sz="3200" dirty="0"/>
          </a:p>
        </p:txBody>
      </p:sp>
      <p:sp>
        <p:nvSpPr>
          <p:cNvPr id="135" name="Google Shape;135;p5"/>
          <p:cNvSpPr txBox="1"/>
          <p:nvPr/>
        </p:nvSpPr>
        <p:spPr>
          <a:xfrm>
            <a:off x="11379201" y="592548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06</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
        <p:nvSpPr>
          <p:cNvPr id="14" name="Google Shape;133;p5">
            <a:extLst>
              <a:ext uri="{FF2B5EF4-FFF2-40B4-BE49-F238E27FC236}">
                <a16:creationId xmlns:a16="http://schemas.microsoft.com/office/drawing/2014/main" id="{9C6D053E-AEA0-4F15-9F46-5257BFDAEAA7}"/>
              </a:ext>
            </a:extLst>
          </p:cNvPr>
          <p:cNvSpPr txBox="1"/>
          <p:nvPr/>
        </p:nvSpPr>
        <p:spPr>
          <a:xfrm>
            <a:off x="3824840" y="3126040"/>
            <a:ext cx="1727730" cy="808966"/>
          </a:xfrm>
          <a:prstGeom prst="rect">
            <a:avLst/>
          </a:prstGeom>
          <a:noFill/>
          <a:ln>
            <a:noFill/>
          </a:ln>
        </p:spPr>
        <p:txBody>
          <a:bodyPr spcFirstLastPara="1" wrap="square" lIns="91425" tIns="45700" rIns="91425" bIns="45700" anchor="b" anchorCtr="0">
            <a:normAutofit fontScale="92500" lnSpcReduction="20000"/>
          </a:bodyPr>
          <a:lstStyle/>
          <a:p>
            <a:pPr marL="0" marR="0" lvl="0" indent="0" algn="ctr" rtl="0">
              <a:lnSpc>
                <a:spcPct val="100000"/>
              </a:lnSpc>
              <a:spcBef>
                <a:spcPts val="0"/>
              </a:spcBef>
              <a:spcAft>
                <a:spcPts val="0"/>
              </a:spcAft>
              <a:buClr>
                <a:schemeClr val="lt1"/>
              </a:buClr>
              <a:buSzPts val="3200"/>
              <a:buFont typeface="Helvetica Neue"/>
              <a:buNone/>
            </a:pPr>
            <a:r>
              <a:rPr lang="zh-TW" altLang="en-US" sz="3000" b="1" dirty="0">
                <a:solidFill>
                  <a:schemeClr val="lt1"/>
                </a:solidFill>
                <a:latin typeface="Helvetica Neue"/>
              </a:rPr>
              <a:t>視覺化</a:t>
            </a:r>
            <a:endParaRPr lang="en-US" altLang="zh-TW" sz="3000" b="1" dirty="0">
              <a:solidFill>
                <a:schemeClr val="lt1"/>
              </a:solidFill>
              <a:latin typeface="Helvetica Neue"/>
            </a:endParaRPr>
          </a:p>
          <a:p>
            <a:pPr marL="0" marR="0" lvl="0" indent="0" algn="ctr" rtl="0">
              <a:lnSpc>
                <a:spcPct val="100000"/>
              </a:lnSpc>
              <a:spcBef>
                <a:spcPts val="0"/>
              </a:spcBef>
              <a:spcAft>
                <a:spcPts val="0"/>
              </a:spcAft>
              <a:buClr>
                <a:schemeClr val="lt1"/>
              </a:buClr>
              <a:buSzPts val="3200"/>
              <a:buFont typeface="Helvetica Neue"/>
              <a:buNone/>
            </a:pPr>
            <a:r>
              <a:rPr lang="zh-TW" altLang="en-US" sz="3000" b="1" dirty="0">
                <a:solidFill>
                  <a:schemeClr val="lt1"/>
                </a:solidFill>
                <a:latin typeface="Helvetica Neue"/>
              </a:rPr>
              <a:t>分析</a:t>
            </a:r>
            <a:endParaRPr sz="3000" b="1" dirty="0">
              <a:solidFill>
                <a:schemeClr val="lt1"/>
              </a:solidFill>
              <a:latin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74;p8">
            <a:extLst>
              <a:ext uri="{FF2B5EF4-FFF2-40B4-BE49-F238E27FC236}">
                <a16:creationId xmlns:a16="http://schemas.microsoft.com/office/drawing/2014/main" id="{44F57900-F77E-445D-8E29-4EAA4D583698}"/>
              </a:ext>
            </a:extLst>
          </p:cNvPr>
          <p:cNvPicPr preferRelativeResize="0"/>
          <p:nvPr/>
        </p:nvPicPr>
        <p:blipFill rotWithShape="1">
          <a:blip r:embed="rId3">
            <a:alphaModFix/>
          </a:blip>
          <a:srcRect/>
          <a:stretch/>
        </p:blipFill>
        <p:spPr>
          <a:xfrm>
            <a:off x="1805" y="0"/>
            <a:ext cx="12188389" cy="6858000"/>
          </a:xfrm>
          <a:prstGeom prst="rect">
            <a:avLst/>
          </a:prstGeom>
          <a:noFill/>
          <a:ln>
            <a:noFill/>
          </a:ln>
        </p:spPr>
      </p:pic>
      <p:sp>
        <p:nvSpPr>
          <p:cNvPr id="2" name="標題 1">
            <a:extLst>
              <a:ext uri="{FF2B5EF4-FFF2-40B4-BE49-F238E27FC236}">
                <a16:creationId xmlns:a16="http://schemas.microsoft.com/office/drawing/2014/main" id="{E1B2653B-A927-419D-826F-AA782EF56952}"/>
              </a:ext>
            </a:extLst>
          </p:cNvPr>
          <p:cNvSpPr>
            <a:spLocks noGrp="1"/>
          </p:cNvSpPr>
          <p:nvPr>
            <p:ph type="title"/>
          </p:nvPr>
        </p:nvSpPr>
        <p:spPr/>
        <p:txBody>
          <a:bodyPr>
            <a:normAutofit/>
          </a:bodyPr>
          <a:lstStyle/>
          <a:p>
            <a:r>
              <a:rPr lang="zh-TW" altLang="en-US" sz="4800" b="1" dirty="0">
                <a:solidFill>
                  <a:srgbClr val="363A4D"/>
                </a:solidFill>
                <a:latin typeface="Helvetica Neue"/>
              </a:rPr>
              <a:t>建立房價資料庫</a:t>
            </a:r>
          </a:p>
        </p:txBody>
      </p:sp>
      <p:sp>
        <p:nvSpPr>
          <p:cNvPr id="5" name="Google Shape;119;p4">
            <a:extLst>
              <a:ext uri="{FF2B5EF4-FFF2-40B4-BE49-F238E27FC236}">
                <a16:creationId xmlns:a16="http://schemas.microsoft.com/office/drawing/2014/main" id="{44BD81B8-78A8-4E3D-840A-BC124BA61FE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07</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83079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124;p5">
            <a:extLst>
              <a:ext uri="{FF2B5EF4-FFF2-40B4-BE49-F238E27FC236}">
                <a16:creationId xmlns:a16="http://schemas.microsoft.com/office/drawing/2014/main" id="{5D8DF179-F451-4C4E-9E5C-741F4EEE5CB0}"/>
              </a:ext>
            </a:extLst>
          </p:cNvPr>
          <p:cNvPicPr preferRelativeResize="0"/>
          <p:nvPr/>
        </p:nvPicPr>
        <p:blipFill rotWithShape="1">
          <a:blip r:embed="rId3"/>
          <a:srcRect/>
          <a:stretch/>
        </p:blipFill>
        <p:spPr>
          <a:xfrm>
            <a:off x="3047" y="0"/>
            <a:ext cx="12185904" cy="6858000"/>
          </a:xfrm>
          <a:prstGeom prst="rect">
            <a:avLst/>
          </a:prstGeom>
          <a:noFill/>
          <a:ln>
            <a:noFill/>
          </a:ln>
        </p:spPr>
      </p:pic>
      <p:sp>
        <p:nvSpPr>
          <p:cNvPr id="2" name="標題 1">
            <a:extLst>
              <a:ext uri="{FF2B5EF4-FFF2-40B4-BE49-F238E27FC236}">
                <a16:creationId xmlns:a16="http://schemas.microsoft.com/office/drawing/2014/main" id="{38BD7F1F-B0FA-4A23-9A0B-D11063CBF33F}"/>
              </a:ext>
            </a:extLst>
          </p:cNvPr>
          <p:cNvSpPr>
            <a:spLocks noGrp="1"/>
          </p:cNvSpPr>
          <p:nvPr>
            <p:ph type="title"/>
          </p:nvPr>
        </p:nvSpPr>
        <p:spPr>
          <a:xfrm>
            <a:off x="729339" y="408197"/>
            <a:ext cx="10515600" cy="1325563"/>
          </a:xfrm>
        </p:spPr>
        <p:txBody>
          <a:bodyPr>
            <a:normAutofit/>
          </a:bodyPr>
          <a:lstStyle/>
          <a:p>
            <a:r>
              <a:rPr lang="zh-TW" altLang="en-US" sz="4800" b="1" dirty="0">
                <a:solidFill>
                  <a:srgbClr val="363A4D"/>
                </a:solidFill>
                <a:latin typeface="Helvetica Neue"/>
              </a:rPr>
              <a:t>建立房價資料庫</a:t>
            </a:r>
            <a:r>
              <a:rPr lang="en-US" altLang="zh-TW" sz="4800" b="1" dirty="0">
                <a:solidFill>
                  <a:srgbClr val="363A4D"/>
                </a:solidFill>
                <a:latin typeface="Helvetica Neue"/>
              </a:rPr>
              <a:t>(</a:t>
            </a:r>
            <a:r>
              <a:rPr lang="zh-TW" altLang="en-US" sz="4800" b="1" dirty="0">
                <a:solidFill>
                  <a:srgbClr val="363A4D"/>
                </a:solidFill>
                <a:latin typeface="Helvetica Neue"/>
              </a:rPr>
              <a:t>選定研究對象</a:t>
            </a:r>
            <a:r>
              <a:rPr lang="en-US" altLang="zh-TW" sz="4800" b="1" dirty="0">
                <a:solidFill>
                  <a:srgbClr val="363A4D"/>
                </a:solidFill>
                <a:latin typeface="Helvetica Neue"/>
              </a:rPr>
              <a:t>)</a:t>
            </a:r>
            <a:endParaRPr lang="zh-TW" altLang="en-US" sz="4800" b="1" dirty="0">
              <a:solidFill>
                <a:srgbClr val="363A4D"/>
              </a:solidFill>
              <a:latin typeface="Helvetica Neue"/>
            </a:endParaRPr>
          </a:p>
        </p:txBody>
      </p:sp>
      <p:graphicFrame>
        <p:nvGraphicFramePr>
          <p:cNvPr id="6" name="資料庫圖表 5">
            <a:extLst>
              <a:ext uri="{FF2B5EF4-FFF2-40B4-BE49-F238E27FC236}">
                <a16:creationId xmlns:a16="http://schemas.microsoft.com/office/drawing/2014/main" id="{6DF8F8D9-DBD6-4269-A2A0-6DB98834F230}"/>
              </a:ext>
            </a:extLst>
          </p:cNvPr>
          <p:cNvGraphicFramePr/>
          <p:nvPr/>
        </p:nvGraphicFramePr>
        <p:xfrm>
          <a:off x="1382485" y="1328057"/>
          <a:ext cx="9427028" cy="48448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Google Shape;119;p4">
            <a:extLst>
              <a:ext uri="{FF2B5EF4-FFF2-40B4-BE49-F238E27FC236}">
                <a16:creationId xmlns:a16="http://schemas.microsoft.com/office/drawing/2014/main" id="{B15F0F4E-508D-403D-8CCE-58836CE29A42}"/>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08</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538331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124;p5">
            <a:extLst>
              <a:ext uri="{FF2B5EF4-FFF2-40B4-BE49-F238E27FC236}">
                <a16:creationId xmlns:a16="http://schemas.microsoft.com/office/drawing/2014/main" id="{F74A8365-1216-4C51-8BEA-4E8EF120A338}"/>
              </a:ext>
            </a:extLst>
          </p:cNvPr>
          <p:cNvPicPr preferRelativeResize="0"/>
          <p:nvPr/>
        </p:nvPicPr>
        <p:blipFill rotWithShape="1">
          <a:blip r:embed="rId3"/>
          <a:srcRect/>
          <a:stretch/>
        </p:blipFill>
        <p:spPr>
          <a:xfrm>
            <a:off x="0" y="1016"/>
            <a:ext cx="12188389" cy="6855968"/>
          </a:xfrm>
          <a:prstGeom prst="rect">
            <a:avLst/>
          </a:prstGeom>
          <a:noFill/>
          <a:ln>
            <a:noFill/>
          </a:ln>
        </p:spPr>
      </p:pic>
      <p:graphicFrame>
        <p:nvGraphicFramePr>
          <p:cNvPr id="4" name="內容版面配置區 3">
            <a:extLst>
              <a:ext uri="{FF2B5EF4-FFF2-40B4-BE49-F238E27FC236}">
                <a16:creationId xmlns:a16="http://schemas.microsoft.com/office/drawing/2014/main" id="{E2EEC10D-9176-4548-ACEA-B8F451EDD883}"/>
              </a:ext>
            </a:extLst>
          </p:cNvPr>
          <p:cNvGraphicFramePr>
            <a:graphicFrameLocks noGrp="1"/>
          </p:cNvGraphicFramePr>
          <p:nvPr>
            <p:ph idx="1"/>
            <p:extLst>
              <p:ext uri="{D42A27DB-BD31-4B8C-83A1-F6EECF244321}">
                <p14:modId xmlns:p14="http://schemas.microsoft.com/office/powerpoint/2010/main" val="560065432"/>
              </p:ext>
            </p:extLst>
          </p:nvPr>
        </p:nvGraphicFramePr>
        <p:xfrm>
          <a:off x="1131033" y="1668475"/>
          <a:ext cx="9712212" cy="43550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標題 1">
            <a:extLst>
              <a:ext uri="{FF2B5EF4-FFF2-40B4-BE49-F238E27FC236}">
                <a16:creationId xmlns:a16="http://schemas.microsoft.com/office/drawing/2014/main" id="{E757B3B2-C225-4A13-87AD-4ABC348E4216}"/>
              </a:ext>
            </a:extLst>
          </p:cNvPr>
          <p:cNvSpPr>
            <a:spLocks noGrp="1"/>
          </p:cNvSpPr>
          <p:nvPr>
            <p:ph type="title"/>
          </p:nvPr>
        </p:nvSpPr>
        <p:spPr>
          <a:xfrm>
            <a:off x="729339" y="408197"/>
            <a:ext cx="10515600" cy="1325563"/>
          </a:xfrm>
        </p:spPr>
        <p:txBody>
          <a:bodyPr>
            <a:normAutofit/>
          </a:bodyPr>
          <a:lstStyle/>
          <a:p>
            <a:r>
              <a:rPr lang="zh-TW" altLang="en-US" sz="4800" b="1" dirty="0">
                <a:solidFill>
                  <a:srgbClr val="363A4D"/>
                </a:solidFill>
                <a:latin typeface="Helvetica Neue"/>
              </a:rPr>
              <a:t>建立房價資料庫</a:t>
            </a:r>
            <a:r>
              <a:rPr lang="en-US" altLang="zh-TW" sz="4800" b="1" dirty="0">
                <a:solidFill>
                  <a:srgbClr val="363A4D"/>
                </a:solidFill>
                <a:latin typeface="Helvetica Neue"/>
              </a:rPr>
              <a:t>(</a:t>
            </a:r>
            <a:r>
              <a:rPr lang="zh-TW" altLang="en-US" sz="4800" b="1" dirty="0">
                <a:solidFill>
                  <a:srgbClr val="363A4D"/>
                </a:solidFill>
                <a:latin typeface="Helvetica Neue"/>
              </a:rPr>
              <a:t>爬蟲</a:t>
            </a:r>
            <a:r>
              <a:rPr lang="en-US" altLang="zh-TW" sz="4800" b="1" dirty="0">
                <a:solidFill>
                  <a:srgbClr val="363A4D"/>
                </a:solidFill>
                <a:latin typeface="Helvetica Neue"/>
              </a:rPr>
              <a:t>)</a:t>
            </a:r>
            <a:endParaRPr lang="zh-TW" altLang="en-US" sz="4800" b="1" dirty="0">
              <a:solidFill>
                <a:srgbClr val="363A4D"/>
              </a:solidFill>
              <a:latin typeface="Helvetica Neue"/>
            </a:endParaRPr>
          </a:p>
        </p:txBody>
      </p:sp>
      <p:sp>
        <p:nvSpPr>
          <p:cNvPr id="6" name="Google Shape;119;p4">
            <a:extLst>
              <a:ext uri="{FF2B5EF4-FFF2-40B4-BE49-F238E27FC236}">
                <a16:creationId xmlns:a16="http://schemas.microsoft.com/office/drawing/2014/main" id="{6ABB432D-71C0-4EAA-8EDD-EB99B16BD35F}"/>
              </a:ext>
            </a:extLst>
          </p:cNvPr>
          <p:cNvSpPr txBox="1"/>
          <p:nvPr/>
        </p:nvSpPr>
        <p:spPr>
          <a:xfrm>
            <a:off x="11399521" y="5935646"/>
            <a:ext cx="711199" cy="841073"/>
          </a:xfrm>
          <a:prstGeom prst="rect">
            <a:avLst/>
          </a:prstGeom>
          <a:noFill/>
          <a:ln>
            <a:noFill/>
          </a:ln>
        </p:spPr>
        <p:txBody>
          <a:bodyPr spcFirstLastPara="1" wrap="square" lIns="91425" tIns="45700" rIns="91425" bIns="45700" anchor="b" anchorCtr="0">
            <a:normAutofit lnSpcReduction="10000"/>
          </a:bodyPr>
          <a:lstStyle/>
          <a:p>
            <a:pPr marL="0" marR="0" lvl="0" indent="0" algn="l" rtl="0">
              <a:lnSpc>
                <a:spcPct val="120000"/>
              </a:lnSpc>
              <a:spcBef>
                <a:spcPts val="0"/>
              </a:spcBef>
              <a:spcAft>
                <a:spcPts val="0"/>
              </a:spcAft>
              <a:buClr>
                <a:srgbClr val="505B73"/>
              </a:buClr>
              <a:buSzPts val="3200"/>
              <a:buFont typeface="Helvetica Neue"/>
              <a:buNone/>
            </a:pPr>
            <a:r>
              <a:rPr lang="en-US" sz="3200" b="0" i="0" u="none" strike="noStrike" cap="none" dirty="0">
                <a:solidFill>
                  <a:srgbClr val="505B73"/>
                </a:solidFill>
                <a:latin typeface="Helvetica Neue"/>
                <a:ea typeface="Helvetica Neue"/>
                <a:cs typeface="Helvetica Neue"/>
                <a:sym typeface="Helvetica Neue"/>
              </a:rPr>
              <a:t>09</a:t>
            </a:r>
            <a:br>
              <a:rPr lang="en-US" sz="3200" b="0" i="0" u="none" strike="noStrike" cap="none" dirty="0">
                <a:solidFill>
                  <a:srgbClr val="505B73"/>
                </a:solidFill>
                <a:latin typeface="Helvetica Neue"/>
                <a:ea typeface="Helvetica Neue"/>
                <a:cs typeface="Helvetica Neue"/>
                <a:sym typeface="Helvetica Neue"/>
              </a:rPr>
            </a:br>
            <a:endParaRPr sz="900" b="0" i="0" u="none" strike="noStrike" cap="none" dirty="0">
              <a:solidFill>
                <a:srgbClr val="505B73"/>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434091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2979</TotalTime>
  <Words>2080</Words>
  <Application>Microsoft Office PowerPoint</Application>
  <PresentationFormat>寬螢幕</PresentationFormat>
  <Paragraphs>209</Paragraphs>
  <Slides>27</Slides>
  <Notes>27</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27</vt:i4>
      </vt:variant>
    </vt:vector>
  </HeadingPairs>
  <TitlesOfParts>
    <vt:vector size="33" baseType="lpstr">
      <vt:lpstr>Microsoft JhengHei Light</vt:lpstr>
      <vt:lpstr>Wingdings</vt:lpstr>
      <vt:lpstr>Arial</vt:lpstr>
      <vt:lpstr>Helvetica Neue</vt:lpstr>
      <vt:lpstr>新細明體</vt:lpstr>
      <vt:lpstr>Office 佈景主題</vt:lpstr>
      <vt:lpstr>PowerPoint 簡報</vt:lpstr>
      <vt:lpstr>PowerPoint 簡報</vt:lpstr>
      <vt:lpstr>PowerPoint 簡報</vt:lpstr>
      <vt:lpstr>PowerPoint 簡報</vt:lpstr>
      <vt:lpstr>PowerPoint 簡報</vt:lpstr>
      <vt:lpstr>PowerPoint 簡報</vt:lpstr>
      <vt:lpstr>建立房價資料庫</vt:lpstr>
      <vt:lpstr>建立房價資料庫(選定研究對象)</vt:lpstr>
      <vt:lpstr>建立房價資料庫(爬蟲)</vt:lpstr>
      <vt:lpstr>視覺化分析</vt:lpstr>
      <vt:lpstr>入住日對房價的影響</vt:lpstr>
      <vt:lpstr>訂房日對房價的影響</vt:lpstr>
      <vt:lpstr>間隔天數對房價的影響</vt:lpstr>
      <vt:lpstr>建構模型</vt:lpstr>
      <vt:lpstr>預測模型概念</vt:lpstr>
      <vt:lpstr>預測模型目的</vt:lpstr>
      <vt:lpstr>模型輸入、輸出資料</vt:lpstr>
      <vt:lpstr>PowerPoint 簡報</vt:lpstr>
      <vt:lpstr>資料歸一化</vt:lpstr>
      <vt:lpstr>機器學習模型</vt:lpstr>
      <vt:lpstr>統計回歸模型</vt:lpstr>
      <vt:lpstr>選定適當的歷史資料天數</vt:lpstr>
      <vt:lpstr>實際預測(針對6/1房價預測)</vt:lpstr>
      <vt:lpstr>預測結果(針對6/1房價預測)</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Jumbo Chang</dc:creator>
  <cp:lastModifiedBy>宇宏</cp:lastModifiedBy>
  <cp:revision>53</cp:revision>
  <dcterms:created xsi:type="dcterms:W3CDTF">2021-06-25T04:17:08Z</dcterms:created>
  <dcterms:modified xsi:type="dcterms:W3CDTF">2021-08-17T08:09:41Z</dcterms:modified>
</cp:coreProperties>
</file>